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1" r:id="rId3"/>
    <p:sldId id="259" r:id="rId4"/>
    <p:sldId id="266" r:id="rId5"/>
    <p:sldId id="263" r:id="rId6"/>
    <p:sldId id="264" r:id="rId7"/>
    <p:sldId id="265" r:id="rId8"/>
    <p:sldId id="267" r:id="rId9"/>
    <p:sldId id="268" r:id="rId10"/>
    <p:sldId id="276" r:id="rId11"/>
    <p:sldId id="275" r:id="rId12"/>
    <p:sldId id="27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45" autoAdjust="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E14AB-28CB-4D7F-8168-9A97D3E44C13}" type="datetimeFigureOut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91912-87EA-4EFA-892A-7BC00B1F3B6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019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91912-87EA-4EFA-892A-7BC00B1F3B68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9228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91912-87EA-4EFA-892A-7BC00B1F3B68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0391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91912-87EA-4EFA-892A-7BC00B1F3B68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2531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61DE-B404-491F-AAFA-31CB2E7929C4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EB94-74C8-40DF-856B-3BB9E721B681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FA706-0A11-409B-BA43-47668B70DB96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44F58-F9DF-4459-A13A-189C3053AB02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1C93-F9B4-4D6A-BEF5-E216D0CA7B2B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5DFB-4F01-4138-8602-AB739C5804AA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4BD99-ADFE-4C69-AD02-62C95CAEE143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22AE-8B63-4F8F-AF24-6D89473D0D37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0587-9407-4D22-8228-1CACDE39CC49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FEE3-310D-47EC-B1A9-76EF7143FE7A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31004-3693-4CD6-988B-552680960497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F9496-DC86-43A5-B7AE-B8D754C62E55}" type="datetime1">
              <a:rPr lang="fr-FR" smtClean="0"/>
              <a:pPr/>
              <a:t>01/10/2024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0D2D-7A6D-47EB-9FF6-3EC116457F6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8437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fr-FR" sz="8800" b="1" dirty="0">
                <a:solidFill>
                  <a:srgbClr val="C00000"/>
                </a:solidFill>
              </a:rPr>
              <a:t>L.S.R.: </a:t>
            </a:r>
            <a:r>
              <a:rPr lang="fr-FR" sz="7200" b="1" dirty="0">
                <a:solidFill>
                  <a:srgbClr val="0070C0"/>
                </a:solidFill>
              </a:rPr>
              <a:t/>
            </a:r>
            <a:br>
              <a:rPr lang="fr-FR" sz="7200" b="1" dirty="0">
                <a:solidFill>
                  <a:srgbClr val="0070C0"/>
                </a:solidFill>
              </a:rPr>
            </a:br>
            <a:r>
              <a:rPr lang="fr-FR" sz="8000" b="1" dirty="0">
                <a:solidFill>
                  <a:srgbClr val="0070C0"/>
                </a:solidFill>
              </a:rPr>
              <a:t>Originalité et </a:t>
            </a:r>
            <a:br>
              <a:rPr lang="fr-FR" sz="8000" b="1" dirty="0">
                <a:solidFill>
                  <a:srgbClr val="0070C0"/>
                </a:solidFill>
              </a:rPr>
            </a:br>
            <a:r>
              <a:rPr lang="fr-FR" sz="8000" b="1" dirty="0">
                <a:solidFill>
                  <a:srgbClr val="0070C0"/>
                </a:solidFill>
              </a:rPr>
              <a:t>raison d’être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65618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noAutofit/>
          </a:bodyPr>
          <a:lstStyle/>
          <a:p>
            <a:r>
              <a:rPr lang="fr-FR" sz="4400" b="1" dirty="0" smtClean="0">
                <a:solidFill>
                  <a:srgbClr val="00B050"/>
                </a:solidFill>
              </a:rPr>
              <a:t>Kaysersberg</a:t>
            </a:r>
            <a:endParaRPr lang="fr-FR" sz="4400" b="1" dirty="0">
              <a:solidFill>
                <a:srgbClr val="00B050"/>
              </a:solidFill>
            </a:endParaRPr>
          </a:p>
          <a:p>
            <a:r>
              <a:rPr lang="fr-FR" sz="4400" b="1" dirty="0" smtClean="0">
                <a:solidFill>
                  <a:srgbClr val="00B050"/>
                </a:solidFill>
              </a:rPr>
              <a:t>Octobre 2024</a:t>
            </a:r>
            <a:endParaRPr lang="fr-FR" sz="44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BC475CAD-5A9F-F70B-ED3D-42FD60368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F9BDFE58-F2EF-BCDA-93EF-2CAC2A2B9D12}"/>
              </a:ext>
            </a:extLst>
          </p:cNvPr>
          <p:cNvSpPr txBox="1"/>
          <p:nvPr/>
        </p:nvSpPr>
        <p:spPr>
          <a:xfrm>
            <a:off x="251520" y="476672"/>
            <a:ext cx="843528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4000" dirty="0">
                <a:solidFill>
                  <a:srgbClr val="00B050"/>
                </a:solidFill>
              </a:rPr>
              <a:t>2021: Semaine culturelle à Evian</a:t>
            </a:r>
          </a:p>
          <a:p>
            <a:pPr marL="0" indent="0">
              <a:buNone/>
            </a:pPr>
            <a:r>
              <a:rPr lang="fr-FR" sz="4000" dirty="0"/>
              <a:t>« La sécurité sociale et la solidarité »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>
                <a:solidFill>
                  <a:srgbClr val="FF0000"/>
                </a:solidFill>
              </a:rPr>
              <a:t>2022: 12</a:t>
            </a:r>
            <a:r>
              <a:rPr lang="fr-FR" sz="2800" baseline="30000" dirty="0">
                <a:solidFill>
                  <a:srgbClr val="FF0000"/>
                </a:solidFill>
              </a:rPr>
              <a:t>ème</a:t>
            </a:r>
            <a:r>
              <a:rPr lang="fr-FR" sz="2800" dirty="0">
                <a:solidFill>
                  <a:srgbClr val="FF0000"/>
                </a:solidFill>
              </a:rPr>
              <a:t>  </a:t>
            </a:r>
            <a:r>
              <a:rPr lang="fr-FR" sz="4000" dirty="0">
                <a:solidFill>
                  <a:srgbClr val="FF0000"/>
                </a:solidFill>
              </a:rPr>
              <a:t>AG à l’Ile de Ré              </a:t>
            </a:r>
            <a:r>
              <a:rPr lang="fr-FR" sz="4000" dirty="0"/>
              <a:t>« LSR son avenir, se développer et se renouveler »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>
                <a:solidFill>
                  <a:srgbClr val="0070C0"/>
                </a:solidFill>
              </a:rPr>
              <a:t>2022 Semaine culturelle à </a:t>
            </a:r>
            <a:r>
              <a:rPr lang="fr-FR" sz="4000" dirty="0" err="1" smtClean="0">
                <a:solidFill>
                  <a:srgbClr val="0070C0"/>
                </a:solidFill>
              </a:rPr>
              <a:t>Tregunc</a:t>
            </a:r>
            <a:endParaRPr lang="fr-FR" sz="4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4000" dirty="0">
                <a:solidFill>
                  <a:srgbClr val="FF0000"/>
                </a:solidFill>
              </a:rPr>
              <a:t>	</a:t>
            </a:r>
            <a:r>
              <a:rPr lang="fr-FR" sz="4000" dirty="0"/>
              <a:t>« Nos adhérents ont du talent »</a:t>
            </a:r>
          </a:p>
          <a:p>
            <a:pPr marL="0" indent="0">
              <a:buNone/>
            </a:pPr>
            <a:r>
              <a:rPr lang="fr-FR" sz="4000" dirty="0"/>
              <a:t>Conseil</a:t>
            </a:r>
          </a:p>
        </p:txBody>
      </p:sp>
    </p:spTree>
    <p:extLst>
      <p:ext uri="{BB962C8B-B14F-4D97-AF65-F5344CB8AC3E}">
        <p14:creationId xmlns:p14="http://schemas.microsoft.com/office/powerpoint/2010/main" val="2566674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97EF33A-9722-9354-1402-8838A5E2E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836713"/>
          </a:xfrm>
        </p:spPr>
        <p:txBody>
          <a:bodyPr>
            <a:norm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6CF5C5F-48A7-E0E2-64D0-D840E426A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000" dirty="0">
                <a:solidFill>
                  <a:srgbClr val="FF0000"/>
                </a:solidFill>
              </a:rPr>
              <a:t>2023 Semaine culturelle à Najac</a:t>
            </a:r>
          </a:p>
          <a:p>
            <a:pPr marL="0" indent="0">
              <a:buNone/>
            </a:pPr>
            <a:r>
              <a:rPr lang="fr-FR" sz="4000" dirty="0"/>
              <a:t>« Conseil National de la Résistance »</a:t>
            </a:r>
          </a:p>
          <a:p>
            <a:pPr marL="0" indent="0" algn="ctr">
              <a:buNone/>
            </a:pPr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A VENIR</a:t>
            </a:r>
            <a:endParaRPr lang="fr-FR" sz="4000" dirty="0"/>
          </a:p>
          <a:p>
            <a:pPr marL="0" indent="0">
              <a:buNone/>
            </a:pPr>
            <a:r>
              <a:rPr lang="fr-FR" sz="4000" dirty="0"/>
              <a:t>Et… en </a:t>
            </a:r>
            <a:r>
              <a:rPr lang="fr-FR" sz="4000" dirty="0">
                <a:solidFill>
                  <a:srgbClr val="FF0000"/>
                </a:solidFill>
              </a:rPr>
              <a:t>2024</a:t>
            </a:r>
            <a:r>
              <a:rPr lang="fr-FR" sz="4000" dirty="0"/>
              <a:t> un voyage en Jordanie sera proposé aux adhérents LSR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713BC720-A0AA-E93E-AB5A-79204090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56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800" b="1" dirty="0" smtClean="0">
                <a:solidFill>
                  <a:schemeClr val="accent6">
                    <a:lumMod val="50000"/>
                  </a:schemeClr>
                </a:solidFill>
              </a:rPr>
              <a:t>2 Une association loi 1901</a:t>
            </a:r>
            <a:endParaRPr lang="fr-FR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sz="4000" dirty="0" smtClean="0">
                <a:solidFill>
                  <a:srgbClr val="00B050"/>
                </a:solidFill>
              </a:rPr>
              <a:t>. LSR est une création syndicale</a:t>
            </a:r>
          </a:p>
          <a:p>
            <a:pPr algn="ctr"/>
            <a:endParaRPr lang="fr-FR" sz="4000" b="1" dirty="0" smtClean="0">
              <a:solidFill>
                <a:srgbClr val="00B050"/>
              </a:solidFill>
            </a:endParaRPr>
          </a:p>
          <a:p>
            <a:pPr algn="ctr"/>
            <a:r>
              <a:rPr lang="fr-FR" sz="4400" dirty="0" smtClean="0">
                <a:solidFill>
                  <a:srgbClr val="0070C0"/>
                </a:solidFill>
              </a:rPr>
              <a:t>Mais depuis 1982, chaque association est créée sur la base des statuts découlant de la loi de 1901</a:t>
            </a:r>
            <a:endParaRPr lang="fr-FR" sz="4400" dirty="0">
              <a:solidFill>
                <a:srgbClr val="0070C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22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>
            <a:normAutofit/>
          </a:bodyPr>
          <a:lstStyle/>
          <a:p>
            <a:r>
              <a:rPr lang="fr-FR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Nos choix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14400" dirty="0">
                <a:solidFill>
                  <a:srgbClr val="FFC000"/>
                </a:solidFill>
              </a:rPr>
              <a:t>Œuvrer pour l’intérêt général</a:t>
            </a:r>
          </a:p>
          <a:p>
            <a:r>
              <a:rPr lang="fr-FR" sz="14400" dirty="0">
                <a:solidFill>
                  <a:srgbClr val="00B050"/>
                </a:solidFill>
              </a:rPr>
              <a:t>But non lucratif</a:t>
            </a:r>
          </a:p>
          <a:p>
            <a:r>
              <a:rPr lang="fr-FR" sz="14400" dirty="0">
                <a:solidFill>
                  <a:srgbClr val="0070C0"/>
                </a:solidFill>
              </a:rPr>
              <a:t>Indépendance,  souveraineté , vigilance  dans la défense des droits des retraités et dans la défense de leur pouvoir d’achat.</a:t>
            </a:r>
          </a:p>
          <a:p>
            <a:pPr marL="0" indent="0">
              <a:buNone/>
            </a:pPr>
            <a:endParaRPr lang="fr-FR" sz="14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14400" dirty="0">
                <a:solidFill>
                  <a:srgbClr val="FFC000"/>
                </a:solidFill>
              </a:rPr>
              <a:t>Le tout</a:t>
            </a:r>
          </a:p>
          <a:p>
            <a:pPr marL="0" indent="0">
              <a:buNone/>
            </a:pPr>
            <a:r>
              <a:rPr lang="fr-FR" sz="14400" dirty="0">
                <a:solidFill>
                  <a:srgbClr val="FFC000"/>
                </a:solidFill>
              </a:rPr>
              <a:t>	</a:t>
            </a:r>
            <a:r>
              <a:rPr lang="fr-FR" sz="14400" dirty="0">
                <a:solidFill>
                  <a:srgbClr val="C00000"/>
                </a:solidFill>
              </a:rPr>
              <a:t>Géré par l’organisation d’une assemblée générale annuelle</a:t>
            </a:r>
          </a:p>
          <a:p>
            <a:endParaRPr lang="fr-FR" sz="4800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800" b="1" dirty="0">
                <a:solidFill>
                  <a:srgbClr val="FF0000"/>
                </a:solidFill>
              </a:rPr>
              <a:t>Chaque association adhère à la Fédération Nationale</a:t>
            </a:r>
            <a:endParaRPr lang="fr-FR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>
                <a:solidFill>
                  <a:srgbClr val="00B050"/>
                </a:solidFill>
              </a:rPr>
              <a:t>Les activités se construisent au travers de la double structure:</a:t>
            </a:r>
          </a:p>
          <a:p>
            <a:pPr algn="ctr"/>
            <a:r>
              <a:rPr lang="fr-FR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L’association locale</a:t>
            </a:r>
          </a:p>
          <a:p>
            <a:pPr algn="ctr"/>
            <a:r>
              <a:rPr lang="fr-FR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fédération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rgbClr val="C00000"/>
                </a:solidFill>
              </a:rPr>
              <a:t>Renforcement du lien : Réunion des Présidents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490066"/>
          </a:xfrm>
        </p:spPr>
        <p:txBody>
          <a:bodyPr>
            <a:noAutofit/>
          </a:bodyPr>
          <a:lstStyle/>
          <a:p>
            <a:r>
              <a:rPr lang="fr-FR" sz="4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fr-FR" sz="4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fr-FR" sz="3600" dirty="0">
                <a:solidFill>
                  <a:schemeClr val="accent2">
                    <a:lumMod val="50000"/>
                  </a:schemeClr>
                </a:solidFill>
              </a:rPr>
              <a:t>Développer une politique de cadres ambitieuse</a:t>
            </a:r>
            <a:endParaRPr lang="fr-FR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11256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- Proposer  une formation au niveau de la fédération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     - Animer et impulser à tous les niveaux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     </a:t>
            </a:r>
            <a:r>
              <a:rPr lang="fr-FR" sz="3600" dirty="0">
                <a:solidFill>
                  <a:srgbClr val="C00000"/>
                </a:solidFill>
              </a:rPr>
              <a:t>- Renouvellement permanent de nos         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C00000"/>
                </a:solidFill>
              </a:rPr>
              <a:t>     dirigeants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      -Animation la plus collective possible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7030A0"/>
                </a:solidFill>
              </a:rPr>
              <a:t>      -Réflexion collective sur les questions  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7030A0"/>
                </a:solidFill>
              </a:rPr>
              <a:t>      fondamentales</a:t>
            </a:r>
          </a:p>
          <a:p>
            <a:pPr marL="0" indent="0">
              <a:buNone/>
            </a:pP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>
                <a:solidFill>
                  <a:schemeClr val="accent1">
                    <a:lumMod val="50000"/>
                  </a:schemeClr>
                </a:solidFill>
              </a:rPr>
              <a:t>Conclusion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b="1" dirty="0">
                <a:solidFill>
                  <a:srgbClr val="FF0000"/>
                </a:solidFill>
              </a:rPr>
              <a:t>L’égal accès de tous, tout au long de la vie, à la culture, à la pratique sportive, aux vacances et aux loisirs constitue un objectif national. Il permet de garantir l’exercice effectif de la citoyenneté.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fr-FR" sz="5400" b="1" dirty="0">
                <a:solidFill>
                  <a:schemeClr val="accent1">
                    <a:lumMod val="50000"/>
                  </a:schemeClr>
                </a:solidFill>
              </a:rPr>
              <a:t>Conclusion (2) </a:t>
            </a:r>
            <a:endParaRPr lang="fr-FR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fr-FR" sz="6000" dirty="0">
                <a:solidFill>
                  <a:srgbClr val="FF0000"/>
                </a:solidFill>
              </a:rPr>
              <a:t>Restons attentifs</a:t>
            </a:r>
          </a:p>
          <a:p>
            <a:r>
              <a:rPr lang="fr-FR" sz="6000" dirty="0">
                <a:solidFill>
                  <a:srgbClr val="C00000"/>
                </a:solidFill>
              </a:rPr>
              <a:t>A l’aggravation des inégalités</a:t>
            </a:r>
          </a:p>
          <a:p>
            <a:r>
              <a:rPr lang="fr-FR" sz="6000" dirty="0">
                <a:solidFill>
                  <a:srgbClr val="00B050"/>
                </a:solidFill>
              </a:rPr>
              <a:t>Au développement de la pauvreté</a:t>
            </a:r>
          </a:p>
          <a:p>
            <a:r>
              <a:rPr lang="fr-FR" sz="6000" dirty="0">
                <a:solidFill>
                  <a:srgbClr val="002060"/>
                </a:solidFill>
              </a:rPr>
              <a:t>A la banalisation des injustices </a:t>
            </a:r>
          </a:p>
          <a:p>
            <a:r>
              <a:rPr lang="fr-FR" sz="6000" dirty="0">
                <a:solidFill>
                  <a:srgbClr val="FFC000"/>
                </a:solidFill>
              </a:rPr>
              <a:t>Au besoin de lien social</a:t>
            </a:r>
          </a:p>
          <a:p>
            <a:r>
              <a:rPr lang="fr-FR" sz="6000" dirty="0">
                <a:solidFill>
                  <a:srgbClr val="0070C0"/>
                </a:solidFill>
              </a:rPr>
              <a:t>A la nécessité de vaincre l’isolement</a:t>
            </a:r>
          </a:p>
          <a:p>
            <a:r>
              <a:rPr lang="fr-FR" sz="6000" dirty="0">
                <a:solidFill>
                  <a:schemeClr val="accent2">
                    <a:lumMod val="75000"/>
                  </a:schemeClr>
                </a:solidFill>
              </a:rPr>
              <a:t>Aux dangers qui menacent le monde associatif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772400" cy="1080120"/>
          </a:xfrm>
        </p:spPr>
        <p:txBody>
          <a:bodyPr/>
          <a:lstStyle/>
          <a:p>
            <a:r>
              <a:rPr lang="fr-FR" dirty="0"/>
              <a:t>Historique  </a:t>
            </a: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4608512"/>
          </a:xfrm>
        </p:spPr>
        <p:txBody>
          <a:bodyPr>
            <a:noAutofit/>
          </a:bodyPr>
          <a:lstStyle/>
          <a:p>
            <a:r>
              <a:rPr lang="fr-FR" sz="4800" b="1" dirty="0">
                <a:solidFill>
                  <a:srgbClr val="00B0F0"/>
                </a:solidFill>
              </a:rPr>
              <a:t>LSR est une </a:t>
            </a:r>
            <a:r>
              <a:rPr lang="fr-FR" sz="4800" b="1" dirty="0">
                <a:solidFill>
                  <a:srgbClr val="FF0000"/>
                </a:solidFill>
              </a:rPr>
              <a:t>création syndicale</a:t>
            </a:r>
          </a:p>
          <a:p>
            <a:r>
              <a:rPr lang="fr-FR" sz="4800" b="1" dirty="0">
                <a:solidFill>
                  <a:srgbClr val="00B0F0"/>
                </a:solidFill>
              </a:rPr>
              <a:t>« Le mouvement syndical … a à se préoccuper de tous les problèmes sociaux dont dépendent les conditions d’existence des retraités 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Création  de LSR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4000" b="1" i="1" dirty="0">
                <a:solidFill>
                  <a:srgbClr val="7030A0"/>
                </a:solidFill>
              </a:rPr>
              <a:t>4</a:t>
            </a:r>
            <a:r>
              <a:rPr lang="fr-FR" sz="4000" b="1" i="1" baseline="30000" dirty="0">
                <a:solidFill>
                  <a:srgbClr val="7030A0"/>
                </a:solidFill>
              </a:rPr>
              <a:t>ème</a:t>
            </a:r>
            <a:r>
              <a:rPr lang="fr-FR" sz="4000" b="1" i="1" dirty="0">
                <a:solidFill>
                  <a:srgbClr val="7030A0"/>
                </a:solidFill>
              </a:rPr>
              <a:t> conférence de l’UCR en avril 1979</a:t>
            </a:r>
          </a:p>
          <a:p>
            <a:pPr marL="0" indent="0">
              <a:buNone/>
            </a:pPr>
            <a:r>
              <a:rPr lang="fr-FR" sz="4000" b="1" i="1" dirty="0">
                <a:solidFill>
                  <a:srgbClr val="7030A0"/>
                </a:solidFill>
              </a:rPr>
              <a:t> - </a:t>
            </a:r>
            <a:r>
              <a:rPr lang="fr-FR" sz="4000" b="1" i="1" dirty="0">
                <a:solidFill>
                  <a:srgbClr val="FFC000"/>
                </a:solidFill>
              </a:rPr>
              <a:t>Parution au journal officiel : LSR association loi 1901, le 31 août 1981</a:t>
            </a:r>
          </a:p>
          <a:p>
            <a:pPr marL="0" indent="0">
              <a:buNone/>
            </a:pPr>
            <a:r>
              <a:rPr lang="fr-FR" sz="4000" b="1" i="1" dirty="0">
                <a:solidFill>
                  <a:schemeClr val="accent3">
                    <a:lumMod val="75000"/>
                  </a:schemeClr>
                </a:solidFill>
              </a:rPr>
              <a:t>Conservatisme de certains</a:t>
            </a:r>
          </a:p>
          <a:p>
            <a:pPr marL="0" indent="0">
              <a:buNone/>
            </a:pPr>
            <a:r>
              <a:rPr lang="fr-FR" sz="4000" b="1" i="1" dirty="0">
                <a:solidFill>
                  <a:schemeClr val="accent3">
                    <a:lumMod val="75000"/>
                  </a:schemeClr>
                </a:solidFill>
              </a:rPr>
              <a:t>	et esprit d’ouverture … déjà !!!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fr-FR" dirty="0"/>
              <a:t>Des dates marquantes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08720"/>
            <a:ext cx="842493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dirty="0">
                <a:solidFill>
                  <a:srgbClr val="00B050"/>
                </a:solidFill>
              </a:rPr>
              <a:t>- 1982: une seule cotisation</a:t>
            </a:r>
            <a:br>
              <a:rPr lang="fr-FR" sz="4000" dirty="0">
                <a:solidFill>
                  <a:srgbClr val="00B050"/>
                </a:solidFill>
              </a:rPr>
            </a:br>
            <a:r>
              <a:rPr lang="fr-FR" sz="4000" dirty="0" smtClean="0">
                <a:solidFill>
                  <a:srgbClr val="00B050"/>
                </a:solidFill>
              </a:rPr>
              <a:t>UCR </a:t>
            </a:r>
            <a:r>
              <a:rPr lang="fr-FR" sz="4000" dirty="0">
                <a:solidFill>
                  <a:srgbClr val="00B050"/>
                </a:solidFill>
              </a:rPr>
              <a:t>/ LSR</a:t>
            </a:r>
          </a:p>
          <a:p>
            <a:pPr marL="0" indent="0">
              <a:buNone/>
            </a:pP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/>
              <a:t>- </a:t>
            </a:r>
            <a:r>
              <a:rPr lang="fr-FR" sz="4000" dirty="0">
                <a:solidFill>
                  <a:srgbClr val="00B0F0"/>
                </a:solidFill>
              </a:rPr>
              <a:t>1985: Création d’une fédération des associations LSR</a:t>
            </a:r>
          </a:p>
          <a:p>
            <a:pPr marL="0" indent="0">
              <a:buNone/>
            </a:pP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/>
              <a:t>-</a:t>
            </a:r>
            <a:r>
              <a:rPr lang="fr-FR" sz="4000" dirty="0">
                <a:solidFill>
                  <a:srgbClr val="002060"/>
                </a:solidFill>
              </a:rPr>
              <a:t> 1996: La fédération LSR est indépendante avec une adhésion volontaire de ses adhérents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Dates….</a:t>
            </a:r>
            <a:br>
              <a:rPr lang="fr-FR" dirty="0"/>
            </a:b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453955"/>
          </a:xfrm>
        </p:spPr>
        <p:txBody>
          <a:bodyPr>
            <a:normAutofit fontScale="77500" lnSpcReduction="20000"/>
          </a:bodyPr>
          <a:lstStyle/>
          <a:p>
            <a:r>
              <a:rPr lang="fr-FR" sz="4200" dirty="0">
                <a:solidFill>
                  <a:srgbClr val="00B050"/>
                </a:solidFill>
              </a:rPr>
              <a:t>Avril 1996: </a:t>
            </a:r>
            <a:r>
              <a:rPr lang="fr-FR" sz="4200" dirty="0"/>
              <a:t>Ouverture: Tous les retraités peuvent adhérer à LSR</a:t>
            </a:r>
          </a:p>
          <a:p>
            <a:endParaRPr lang="fr-FR" sz="4200" dirty="0">
              <a:solidFill>
                <a:srgbClr val="00B050"/>
              </a:solidFill>
            </a:endParaRPr>
          </a:p>
          <a:p>
            <a:r>
              <a:rPr lang="fr-FR" sz="4200" dirty="0">
                <a:solidFill>
                  <a:srgbClr val="00B0F0"/>
                </a:solidFill>
              </a:rPr>
              <a:t>Mai 1999: </a:t>
            </a:r>
            <a:r>
              <a:rPr lang="fr-FR" sz="4200" dirty="0"/>
              <a:t>Rappel des valeurs fondatrices de LSR</a:t>
            </a:r>
          </a:p>
          <a:p>
            <a:endParaRPr lang="fr-FR" sz="4200" dirty="0">
              <a:solidFill>
                <a:srgbClr val="0070C0"/>
              </a:solidFill>
            </a:endParaRPr>
          </a:p>
          <a:p>
            <a:r>
              <a:rPr lang="fr-FR" sz="4200" dirty="0">
                <a:solidFill>
                  <a:srgbClr val="FF0000"/>
                </a:solidFill>
              </a:rPr>
              <a:t>Octobre 2002: 6</a:t>
            </a:r>
            <a:r>
              <a:rPr lang="fr-FR" sz="4200" baseline="30000" dirty="0">
                <a:solidFill>
                  <a:srgbClr val="FF0000"/>
                </a:solidFill>
              </a:rPr>
              <a:t>ème</a:t>
            </a:r>
            <a:r>
              <a:rPr lang="fr-FR" sz="4200" dirty="0">
                <a:solidFill>
                  <a:srgbClr val="FF0000"/>
                </a:solidFill>
              </a:rPr>
              <a:t> AG . LSR </a:t>
            </a:r>
            <a:r>
              <a:rPr lang="fr-FR" sz="4200" dirty="0"/>
              <a:t>adopte un projet associatif ouvert sur les évolutions du monde des retraités.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/>
          <a:lstStyle/>
          <a:p>
            <a:r>
              <a:rPr lang="fr-FR" dirty="0"/>
              <a:t>Dates…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Octobre 2005: 7</a:t>
            </a:r>
            <a:r>
              <a:rPr lang="fr-FR" sz="3600" baseline="30000" dirty="0">
                <a:solidFill>
                  <a:srgbClr val="00B050"/>
                </a:solidFill>
              </a:rPr>
              <a:t>ème</a:t>
            </a:r>
            <a:r>
              <a:rPr lang="fr-FR" sz="3600" dirty="0">
                <a:solidFill>
                  <a:srgbClr val="00B050"/>
                </a:solidFill>
              </a:rPr>
              <a:t> AG </a:t>
            </a:r>
            <a:r>
              <a:rPr lang="fr-FR" sz="3600" dirty="0"/>
              <a:t>de LSR « S’ouvrir au monde qui nous entoure » LSR n’est pas une association comme les autres</a:t>
            </a:r>
            <a:r>
              <a:rPr lang="fr-FR" sz="3600" dirty="0">
                <a:solidFill>
                  <a:srgbClr val="00B050"/>
                </a:solidFill>
              </a:rPr>
              <a:t>.</a:t>
            </a:r>
          </a:p>
          <a:p>
            <a:r>
              <a:rPr lang="fr-FR" sz="3600" dirty="0">
                <a:solidFill>
                  <a:srgbClr val="FF0000"/>
                </a:solidFill>
              </a:rPr>
              <a:t> 2007:  Charte de la Culture</a:t>
            </a:r>
          </a:p>
          <a:p>
            <a:r>
              <a:rPr lang="fr-FR" sz="3600" dirty="0">
                <a:solidFill>
                  <a:srgbClr val="0070C0"/>
                </a:solidFill>
              </a:rPr>
              <a:t> 2008: 8</a:t>
            </a:r>
            <a:r>
              <a:rPr lang="fr-FR" sz="3600" baseline="30000" dirty="0">
                <a:solidFill>
                  <a:srgbClr val="0070C0"/>
                </a:solidFill>
              </a:rPr>
              <a:t>ème</a:t>
            </a:r>
            <a:r>
              <a:rPr lang="fr-FR" sz="3600" dirty="0">
                <a:solidFill>
                  <a:srgbClr val="0070C0"/>
                </a:solidFill>
              </a:rPr>
              <a:t> AG :</a:t>
            </a:r>
          </a:p>
          <a:p>
            <a:pPr marL="0" indent="0">
              <a:buNone/>
            </a:pPr>
            <a:r>
              <a:rPr lang="fr-FR" sz="3600" dirty="0"/>
              <a:t> Pour plus de solidarité ce qui conduira à l’initiative du retour de </a:t>
            </a:r>
            <a:r>
              <a:rPr lang="fr-FR" sz="3600" dirty="0" smtClean="0"/>
              <a:t>264 </a:t>
            </a:r>
            <a:r>
              <a:rPr lang="fr-FR" sz="3600" dirty="0"/>
              <a:t>mineurs au château de la Napoule, et de nombreuses initiatives 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5375"/>
          </a:xfrm>
        </p:spPr>
        <p:txBody>
          <a:bodyPr/>
          <a:lstStyle/>
          <a:p>
            <a:r>
              <a:rPr lang="fr-FR" dirty="0"/>
              <a:t>Dates ….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0013"/>
            <a:ext cx="8229600" cy="5351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-2011:  9</a:t>
            </a:r>
            <a:r>
              <a:rPr lang="fr-FR" sz="3600" baseline="30000" dirty="0">
                <a:solidFill>
                  <a:srgbClr val="00B050"/>
                </a:solidFill>
              </a:rPr>
              <a:t>ème</a:t>
            </a:r>
            <a:r>
              <a:rPr lang="fr-FR" sz="3600" dirty="0">
                <a:solidFill>
                  <a:srgbClr val="00B050"/>
                </a:solidFill>
              </a:rPr>
              <a:t> AG de LSR </a:t>
            </a:r>
            <a:r>
              <a:rPr lang="fr-FR" sz="3600" dirty="0"/>
              <a:t>« Etre mieux encore avec nos adhérents un outil du lien social » 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1"/>
                </a:solidFill>
              </a:rPr>
              <a:t>Objectif : </a:t>
            </a:r>
            <a:r>
              <a:rPr lang="fr-FR" sz="3600" dirty="0"/>
              <a:t>200 associations et 20 000 adhérents</a:t>
            </a:r>
          </a:p>
          <a:p>
            <a:pPr marL="0" indent="0" algn="ctr">
              <a:buNone/>
            </a:pPr>
            <a:endParaRPr lang="fr-FR" sz="4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fr-FR" sz="3600" dirty="0">
                <a:solidFill>
                  <a:schemeClr val="accent6">
                    <a:lumMod val="75000"/>
                  </a:schemeClr>
                </a:solidFill>
              </a:rPr>
              <a:t>2013:Semaine solidaire au Mont Dore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      2013 Adhésion au groupe des 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9</a:t>
            </a:r>
            <a:fld id="{7A4A0D2D-7A6D-47EB-9FF6-3EC116457F65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0364" y="143111"/>
            <a:ext cx="8229600" cy="778098"/>
          </a:xfrm>
        </p:spPr>
        <p:txBody>
          <a:bodyPr>
            <a:normAutofit/>
          </a:bodyPr>
          <a:lstStyle/>
          <a:p>
            <a:r>
              <a:rPr lang="fr-FR" dirty="0"/>
              <a:t>Dates…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47525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14400" dirty="0">
                <a:solidFill>
                  <a:srgbClr val="C00000"/>
                </a:solidFill>
              </a:rPr>
              <a:t>- </a:t>
            </a:r>
            <a:r>
              <a:rPr lang="fr-FR" sz="16000" dirty="0">
                <a:solidFill>
                  <a:srgbClr val="C00000"/>
                </a:solidFill>
              </a:rPr>
              <a:t>2015 : 10</a:t>
            </a:r>
            <a:r>
              <a:rPr lang="fr-FR" sz="16000" baseline="30000" dirty="0">
                <a:solidFill>
                  <a:srgbClr val="C00000"/>
                </a:solidFill>
              </a:rPr>
              <a:t>ème</a:t>
            </a:r>
            <a:r>
              <a:rPr lang="fr-FR" sz="16000" dirty="0">
                <a:solidFill>
                  <a:srgbClr val="C00000"/>
                </a:solidFill>
              </a:rPr>
              <a:t> AG à Balaruc  : </a:t>
            </a:r>
            <a:r>
              <a:rPr lang="fr-FR" sz="16000" dirty="0"/>
              <a:t>«</a:t>
            </a:r>
            <a:r>
              <a:rPr lang="fr-FR" sz="16000" dirty="0">
                <a:solidFill>
                  <a:srgbClr val="C00000"/>
                </a:solidFill>
              </a:rPr>
              <a:t> </a:t>
            </a:r>
            <a:r>
              <a:rPr lang="fr-FR" sz="16000" dirty="0"/>
              <a:t>N’ayons pas peur d’être heureux, partout et pour tous les retraités»</a:t>
            </a:r>
          </a:p>
          <a:p>
            <a:pPr marL="0" indent="0">
              <a:buNone/>
            </a:pPr>
            <a:endParaRPr lang="fr-FR" sz="16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16000" dirty="0">
                <a:solidFill>
                  <a:srgbClr val="0070C0"/>
                </a:solidFill>
              </a:rPr>
              <a:t>- </a:t>
            </a:r>
            <a:r>
              <a:rPr lang="fr-FR" sz="16000" dirty="0">
                <a:solidFill>
                  <a:srgbClr val="00B050"/>
                </a:solidFill>
              </a:rPr>
              <a:t>2016: 80  ans des congés payés:</a:t>
            </a:r>
          </a:p>
          <a:p>
            <a:pPr marL="0" indent="0">
              <a:buNone/>
            </a:pPr>
            <a:r>
              <a:rPr lang="fr-FR" sz="16000" dirty="0"/>
              <a:t>Rassemblement LSR /UCR  à l’Ile de Ré</a:t>
            </a:r>
          </a:p>
          <a:p>
            <a:pPr marL="0" indent="0">
              <a:buNone/>
            </a:pPr>
            <a:endParaRPr lang="fr-FR" sz="16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16000" dirty="0">
                <a:solidFill>
                  <a:srgbClr val="0070C0"/>
                </a:solidFill>
              </a:rPr>
              <a:t>- 2017: Semaine culturelle La Palmyre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0D2D-7A6D-47EB-9FF6-3EC116457F65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229600" cy="56769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dirty="0">
                <a:solidFill>
                  <a:srgbClr val="C00000"/>
                </a:solidFill>
              </a:rPr>
              <a:t>2018: 11</a:t>
            </a:r>
            <a:r>
              <a:rPr lang="fr-FR" dirty="0">
                <a:solidFill>
                  <a:srgbClr val="C00000"/>
                </a:solidFill>
              </a:rPr>
              <a:t>ème</a:t>
            </a:r>
            <a:r>
              <a:rPr lang="fr-FR" sz="4000" dirty="0">
                <a:solidFill>
                  <a:srgbClr val="C00000"/>
                </a:solidFill>
              </a:rPr>
              <a:t> AG à Port Barcarès </a:t>
            </a:r>
          </a:p>
          <a:p>
            <a:pPr marL="0" indent="0">
              <a:buNone/>
            </a:pPr>
            <a:r>
              <a:rPr lang="fr-FR" sz="4000" dirty="0"/>
              <a:t>«  Parce que la solidarité s’inscrit dans le mouvement social, LSR est une force  pour les retraités »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>
                <a:solidFill>
                  <a:srgbClr val="00B050"/>
                </a:solidFill>
              </a:rPr>
              <a:t>2019: Semaine culturelle à Gruissan </a:t>
            </a:r>
            <a:r>
              <a:rPr lang="fr-FR" sz="4000" dirty="0"/>
              <a:t>« Rassemblement de toutes les LSR et de tous les adhérents »</a:t>
            </a:r>
            <a:r>
              <a:rPr lang="fr-FR" sz="4000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737"/>
          </a:xfrm>
        </p:spPr>
        <p:txBody>
          <a:bodyPr>
            <a:normAutofit fontScale="90000"/>
          </a:bodyPr>
          <a:lstStyle/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382</Words>
  <Application>Microsoft Office PowerPoint</Application>
  <PresentationFormat>Affichage à l'écran (4:3)</PresentationFormat>
  <Paragraphs>117</Paragraphs>
  <Slides>17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L.S.R.:  Originalité et  raison d’être</vt:lpstr>
      <vt:lpstr>Historique  </vt:lpstr>
      <vt:lpstr>Création  de LSR </vt:lpstr>
      <vt:lpstr>Des dates marquantes</vt:lpstr>
      <vt:lpstr>Dates….  </vt:lpstr>
      <vt:lpstr>Dates… </vt:lpstr>
      <vt:lpstr>Dates ….</vt:lpstr>
      <vt:lpstr>Dates…</vt:lpstr>
      <vt:lpstr> </vt:lpstr>
      <vt:lpstr>Présentation PowerPoint</vt:lpstr>
      <vt:lpstr> </vt:lpstr>
      <vt:lpstr>2 Une association loi 1901</vt:lpstr>
      <vt:lpstr>Nos choix</vt:lpstr>
      <vt:lpstr>Chaque association adhère à la Fédération Nationale</vt:lpstr>
      <vt:lpstr> Développer une politique de cadres ambitieuse</vt:lpstr>
      <vt:lpstr>Conclusion (1)</vt:lpstr>
      <vt:lpstr>Conclusion (2)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L.S.R.:  Originalité et  raison d’être</dc:title>
  <dc:creator>MICHEL 02</dc:creator>
  <cp:lastModifiedBy>Nicole</cp:lastModifiedBy>
  <cp:revision>55</cp:revision>
  <dcterms:created xsi:type="dcterms:W3CDTF">2013-09-16T07:31:13Z</dcterms:created>
  <dcterms:modified xsi:type="dcterms:W3CDTF">2024-10-01T06:58:44Z</dcterms:modified>
</cp:coreProperties>
</file>