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5"/>
  </p:notesMasterIdLst>
  <p:sldIdLst>
    <p:sldId id="256" r:id="rId2"/>
    <p:sldId id="260" r:id="rId3"/>
    <p:sldId id="276" r:id="rId4"/>
    <p:sldId id="279" r:id="rId5"/>
    <p:sldId id="257" r:id="rId6"/>
    <p:sldId id="258" r:id="rId7"/>
    <p:sldId id="261" r:id="rId8"/>
    <p:sldId id="262" r:id="rId9"/>
    <p:sldId id="263" r:id="rId10"/>
    <p:sldId id="265" r:id="rId11"/>
    <p:sldId id="264" r:id="rId12"/>
    <p:sldId id="266" r:id="rId13"/>
    <p:sldId id="268" r:id="rId14"/>
    <p:sldId id="284" r:id="rId15"/>
    <p:sldId id="267" r:id="rId16"/>
    <p:sldId id="269" r:id="rId17"/>
    <p:sldId id="270" r:id="rId18"/>
    <p:sldId id="271" r:id="rId19"/>
    <p:sldId id="281" r:id="rId20"/>
    <p:sldId id="272" r:id="rId21"/>
    <p:sldId id="273" r:id="rId22"/>
    <p:sldId id="274" r:id="rId23"/>
    <p:sldId id="275"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60093"/>
    <a:srgbClr val="CC00CC"/>
    <a:srgbClr val="FF66FF"/>
    <a:srgbClr val="FF0000"/>
    <a:srgbClr val="CC3300"/>
    <a:srgbClr val="E2A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2" d="100"/>
          <a:sy n="92" d="100"/>
        </p:scale>
        <p:origin x="-13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D68CC0-4217-454F-ABC9-DECCB9B7801D}" type="datetimeFigureOut">
              <a:rPr lang="fr-FR" smtClean="0"/>
              <a:pPr/>
              <a:t>27/09/2024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509065-7A4F-4ED4-9A05-7221715EC283}" type="slidenum">
              <a:rPr lang="fr-FR" smtClean="0"/>
              <a:pPr/>
              <a:t>‹N°›</a:t>
            </a:fld>
            <a:endParaRPr lang="fr-FR" dirty="0"/>
          </a:p>
        </p:txBody>
      </p:sp>
    </p:spTree>
    <p:extLst>
      <p:ext uri="{BB962C8B-B14F-4D97-AF65-F5344CB8AC3E}">
        <p14:creationId xmlns:p14="http://schemas.microsoft.com/office/powerpoint/2010/main" val="4137101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a:t>
            </a:fld>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12</a:t>
            </a:fld>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13</a:t>
            </a:fld>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14</a:t>
            </a:fld>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15</a:t>
            </a:fld>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16</a:t>
            </a:fld>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17</a:t>
            </a:fld>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18</a:t>
            </a:fld>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19</a:t>
            </a:fld>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20</a:t>
            </a:fld>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21</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2</a:t>
            </a:fld>
            <a:endParaRPr lang="fr-F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22</a:t>
            </a:fld>
            <a:endParaRPr lang="fr-F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23</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5</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6</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7</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8</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9</a:t>
            </a:fld>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10</a:t>
            </a:fld>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E509065-7A4F-4ED4-9A05-7221715EC283}" type="slidenum">
              <a:rPr lang="fr-FR" smtClean="0"/>
              <a:pPr/>
              <a:t>11</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ctangle à coins arrondis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us-titr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F18152BC-F17D-4957-835E-A6D24E5552A9}" type="datetime1">
              <a:rPr lang="fr-FR" smtClean="0"/>
              <a:pPr/>
              <a:t>27/09/2024</a:t>
            </a:fld>
            <a:endParaRPr lang="fr-FR" dirty="0"/>
          </a:p>
        </p:txBody>
      </p:sp>
      <p:sp>
        <p:nvSpPr>
          <p:cNvPr id="17" name="Espace réservé du pied de page 16"/>
          <p:cNvSpPr>
            <a:spLocks noGrp="1"/>
          </p:cNvSpPr>
          <p:nvPr>
            <p:ph type="ftr" sz="quarter" idx="11"/>
          </p:nvPr>
        </p:nvSpPr>
        <p:spPr/>
        <p:txBody>
          <a:bodyPr/>
          <a:lstStyle/>
          <a:p>
            <a:endParaRPr lang="fr-FR" dirty="0"/>
          </a:p>
        </p:txBody>
      </p:sp>
      <p:sp>
        <p:nvSpPr>
          <p:cNvPr id="29" name="Espace réservé du numéro de diapositive 28"/>
          <p:cNvSpPr>
            <a:spLocks noGrp="1"/>
          </p:cNvSpPr>
          <p:nvPr>
            <p:ph type="sldNum" sz="quarter" idx="12"/>
          </p:nvPr>
        </p:nvSpPr>
        <p:spPr/>
        <p:txBody>
          <a:bodyPr lIns="0" tIns="0" rIns="0" bIns="0">
            <a:noAutofit/>
          </a:bodyPr>
          <a:lstStyle>
            <a:lvl1pPr>
              <a:defRPr sz="1400">
                <a:solidFill>
                  <a:srgbClr val="FFFFFF"/>
                </a:solidFill>
              </a:defRPr>
            </a:lvl1pPr>
          </a:lstStyle>
          <a:p>
            <a:fld id="{1C626535-2F9D-4D08-9783-7071F6CD7D39}" type="slidenum">
              <a:rPr lang="fr-FR" smtClean="0"/>
              <a:pPr/>
              <a:t>‹N°›</a:t>
            </a:fld>
            <a:endParaRPr lang="fr-FR"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1EB36E9-15D1-4435-ACE5-11968A7B3E50}" type="datetime1">
              <a:rPr lang="fr-FR" smtClean="0"/>
              <a:pPr/>
              <a:t>27/09/2024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626535-2F9D-4D08-9783-7071F6CD7D39}"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1"/>
            <a:ext cx="201168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914400" y="274640"/>
            <a:ext cx="55626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C486239-0B96-4423-A21D-36F281F04F3E}" type="datetime1">
              <a:rPr lang="fr-FR" smtClean="0"/>
              <a:pPr/>
              <a:t>27/09/2024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626535-2F9D-4D08-9783-7071F6CD7D39}"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51732BD3-1C61-424E-92E9-34DF07901A10}" type="datetime1">
              <a:rPr lang="fr-FR" smtClean="0"/>
              <a:pPr/>
              <a:t>27/09/2024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626535-2F9D-4D08-9783-7071F6CD7D39}" type="slidenum">
              <a:rPr lang="fr-FR" smtClean="0"/>
              <a:pPr/>
              <a:t>‹N°›</a:t>
            </a:fld>
            <a:endParaRPr lang="fr-FR" dirty="0"/>
          </a:p>
        </p:txBody>
      </p:sp>
      <p:sp>
        <p:nvSpPr>
          <p:cNvPr id="8" name="Espace réservé du contenu 7"/>
          <p:cNvSpPr>
            <a:spLocks noGrp="1"/>
          </p:cNvSpPr>
          <p:nvPr>
            <p:ph sz="quarter" idx="1"/>
          </p:nvPr>
        </p:nvSpPr>
        <p:spPr>
          <a:xfrm>
            <a:off x="914400" y="1447800"/>
            <a:ext cx="777240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ctangle à coins arrondis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293639C4-286F-4DA3-B945-E952E33B130E}" type="datetime1">
              <a:rPr lang="fr-FR" smtClean="0"/>
              <a:pPr/>
              <a:t>27/09/2024</a:t>
            </a:fld>
            <a:endParaRPr lang="fr-FR" dirty="0"/>
          </a:p>
        </p:txBody>
      </p:sp>
      <p:sp>
        <p:nvSpPr>
          <p:cNvPr id="5" name="Espace réservé du pied de page 4"/>
          <p:cNvSpPr>
            <a:spLocks noGrp="1"/>
          </p:cNvSpPr>
          <p:nvPr>
            <p:ph type="ftr" sz="quarter" idx="11"/>
          </p:nvPr>
        </p:nvSpPr>
        <p:spPr>
          <a:xfrm>
            <a:off x="800100" y="6172200"/>
            <a:ext cx="4000500" cy="457200"/>
          </a:xfrm>
        </p:spPr>
        <p:txBody>
          <a:bodyPr/>
          <a:lstStyle/>
          <a:p>
            <a:endParaRPr lang="fr-FR"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146304" y="6208776"/>
            <a:ext cx="457200" cy="457200"/>
          </a:xfrm>
        </p:spPr>
        <p:txBody>
          <a:bodyPr/>
          <a:lstStyle/>
          <a:p>
            <a:fld id="{1C626535-2F9D-4D08-9783-7071F6CD7D39}" type="slidenum">
              <a:rPr lang="fr-FR" smtClean="0"/>
              <a:pPr/>
              <a:t>‹N°›</a:t>
            </a:fld>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D176DB92-6F94-4F9B-816B-7AAFE82BBDAD}" type="datetime1">
              <a:rPr lang="fr-FR" smtClean="0"/>
              <a:pPr/>
              <a:t>27/09/2024</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C626535-2F9D-4D08-9783-7071F6CD7D39}" type="slidenum">
              <a:rPr lang="fr-FR" smtClean="0"/>
              <a:pPr/>
              <a:t>‹N°›</a:t>
            </a:fld>
            <a:endParaRPr lang="fr-FR" dirty="0"/>
          </a:p>
        </p:txBody>
      </p:sp>
      <p:sp>
        <p:nvSpPr>
          <p:cNvPr id="9" name="Espace réservé du contenu 8"/>
          <p:cNvSpPr>
            <a:spLocks noGrp="1"/>
          </p:cNvSpPr>
          <p:nvPr>
            <p:ph sz="quarter" idx="1"/>
          </p:nvPr>
        </p:nvSpPr>
        <p:spPr>
          <a:xfrm>
            <a:off x="914400" y="1447800"/>
            <a:ext cx="374904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933950" y="1447800"/>
            <a:ext cx="374904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914400" y="273050"/>
            <a:ext cx="7772400" cy="1143000"/>
          </a:xfrm>
        </p:spPr>
        <p:txBody>
          <a:bodyPr anchor="b" anchorCtr="0"/>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5C4C9A40-0906-4C1F-A30E-94857C8EB062}" type="datetime1">
              <a:rPr lang="fr-FR" smtClean="0"/>
              <a:pPr/>
              <a:t>27/09/2024</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1C626535-2F9D-4D08-9783-7071F6CD7D39}" type="slidenum">
              <a:rPr lang="fr-FR" smtClean="0"/>
              <a:pPr/>
              <a:t>‹N°›</a:t>
            </a:fld>
            <a:endParaRPr lang="fr-FR" dirty="0"/>
          </a:p>
        </p:txBody>
      </p:sp>
      <p:sp>
        <p:nvSpPr>
          <p:cNvPr id="11" name="Espace réservé du contenu 10"/>
          <p:cNvSpPr>
            <a:spLocks noGrp="1"/>
          </p:cNvSpPr>
          <p:nvPr>
            <p:ph sz="half" idx="2"/>
          </p:nvPr>
        </p:nvSpPr>
        <p:spPr>
          <a:xfrm>
            <a:off x="914400" y="2247900"/>
            <a:ext cx="37338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4"/>
          </p:nvPr>
        </p:nvSpPr>
        <p:spPr>
          <a:xfrm>
            <a:off x="4953000" y="2247900"/>
            <a:ext cx="37338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E1098DD1-5FFB-4C9A-8176-B7A28296B15A}" type="datetime1">
              <a:rPr lang="fr-FR" smtClean="0"/>
              <a:pPr/>
              <a:t>27/09/2024</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1C626535-2F9D-4D08-9783-7071F6CD7D39}"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FF29D8-EAA4-489A-B271-E87557BBC271}" type="datetime1">
              <a:rPr lang="fr-FR" smtClean="0"/>
              <a:pPr/>
              <a:t>27/09/2024</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1C626535-2F9D-4D08-9783-7071F6CD7D39}"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ectangle à coins arrondis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914400" y="273050"/>
            <a:ext cx="7772400" cy="1143000"/>
          </a:xfrm>
        </p:spPr>
        <p:txBody>
          <a:bodyPr anchor="b" anchorCtr="0"/>
          <a:lstStyle>
            <a:lvl1pPr algn="l">
              <a:buNone/>
              <a:defRPr sz="4000" b="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66BE8B7D-CC92-44C8-900C-CD61E4CA738D}" type="datetime1">
              <a:rPr lang="fr-FR" smtClean="0"/>
              <a:pPr/>
              <a:t>27/09/2024</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C626535-2F9D-4D08-9783-7071F6CD7D39}" type="slidenum">
              <a:rPr lang="fr-FR" smtClean="0"/>
              <a:pPr/>
              <a:t>‹N°›</a:t>
            </a:fld>
            <a:endParaRPr lang="fr-FR" dirty="0"/>
          </a:p>
        </p:txBody>
      </p:sp>
      <p:sp>
        <p:nvSpPr>
          <p:cNvPr id="11" name="Espace réservé du contenu 10"/>
          <p:cNvSpPr>
            <a:spLocks noGrp="1"/>
          </p:cNvSpPr>
          <p:nvPr>
            <p:ph sz="quarter" idx="1"/>
          </p:nvPr>
        </p:nvSpPr>
        <p:spPr>
          <a:xfrm>
            <a:off x="2971800" y="1600200"/>
            <a:ext cx="5715000" cy="44958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C01D0FAC-B7AF-4A96-9D82-4C26078D821E}" type="datetime1">
              <a:rPr lang="fr-FR" smtClean="0"/>
              <a:pPr/>
              <a:t>27/09/2024</a:t>
            </a:fld>
            <a:endParaRPr lang="fr-FR" dirty="0"/>
          </a:p>
        </p:txBody>
      </p:sp>
      <p:sp>
        <p:nvSpPr>
          <p:cNvPr id="6" name="Espace réservé du pied de page 5"/>
          <p:cNvSpPr>
            <a:spLocks noGrp="1"/>
          </p:cNvSpPr>
          <p:nvPr>
            <p:ph type="ftr" sz="quarter" idx="11"/>
          </p:nvPr>
        </p:nvSpPr>
        <p:spPr>
          <a:xfrm>
            <a:off x="914400" y="6172200"/>
            <a:ext cx="3886200" cy="457200"/>
          </a:xfrm>
        </p:spPr>
        <p:txBody>
          <a:bodyPr/>
          <a:lstStyle/>
          <a:p>
            <a:endParaRPr lang="fr-FR" dirty="0"/>
          </a:p>
        </p:txBody>
      </p:sp>
      <p:sp>
        <p:nvSpPr>
          <p:cNvPr id="7" name="Espace réservé du numéro de diapositive 6"/>
          <p:cNvSpPr>
            <a:spLocks noGrp="1"/>
          </p:cNvSpPr>
          <p:nvPr>
            <p:ph type="sldNum" sz="quarter" idx="12"/>
          </p:nvPr>
        </p:nvSpPr>
        <p:spPr>
          <a:xfrm>
            <a:off x="146304" y="6208776"/>
            <a:ext cx="457200" cy="457200"/>
          </a:xfrm>
        </p:spPr>
        <p:txBody>
          <a:bodyPr/>
          <a:lstStyle/>
          <a:p>
            <a:fld id="{1C626535-2F9D-4D08-9783-7071F6CD7D39}" type="slidenum">
              <a:rPr lang="fr-FR" smtClean="0"/>
              <a:pPr/>
              <a:t>‹N°›</a:t>
            </a:fld>
            <a:endParaRPr lang="fr-FR"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Espace réservé pour une imag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fr-FR" smtClean="0"/>
              <a:t>Cliquez sur l'icône pour ajouter une image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ctangle à coins arrondis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Espace réservé du titre 21"/>
          <p:cNvSpPr>
            <a:spLocks noGrp="1"/>
          </p:cNvSpPr>
          <p:nvPr>
            <p:ph type="title"/>
          </p:nvPr>
        </p:nvSpPr>
        <p:spPr>
          <a:xfrm>
            <a:off x="914400" y="274638"/>
            <a:ext cx="7772400" cy="1143000"/>
          </a:xfrm>
          <a:prstGeom prst="rect">
            <a:avLst/>
          </a:prstGeom>
        </p:spPr>
        <p:txBody>
          <a:bodyPr bIns="91440" anchor="b" anchorCtr="0">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54497BD-B7FC-4684-BE5B-779C66495CBC}" type="datetime1">
              <a:rPr lang="fr-FR" smtClean="0"/>
              <a:pPr/>
              <a:t>27/09/2024</a:t>
            </a:fld>
            <a:endParaRPr lang="fr-FR" dirty="0"/>
          </a:p>
        </p:txBody>
      </p:sp>
      <p:sp>
        <p:nvSpPr>
          <p:cNvPr id="3" name="Espace réservé du pied de page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fr-FR" dirty="0"/>
          </a:p>
        </p:txBody>
      </p:sp>
      <p:sp>
        <p:nvSpPr>
          <p:cNvPr id="23" name="Espace réservé du numéro de diapositive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C626535-2F9D-4D08-9783-7071F6CD7D39}"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SUS\AppData\Local\Microsoft\Windows\Temporary Internet Files\Content.IE5\DDWX72V0\MP900401830[1].jpg"/>
          <p:cNvPicPr>
            <a:picLocks noChangeAspect="1" noChangeArrowheads="1"/>
          </p:cNvPicPr>
          <p:nvPr/>
        </p:nvPicPr>
        <p:blipFill>
          <a:blip r:embed="rId3" cstate="print"/>
          <a:srcRect/>
          <a:stretch>
            <a:fillRect/>
          </a:stretch>
        </p:blipFill>
        <p:spPr bwMode="auto">
          <a:xfrm rot="20498269">
            <a:off x="467216" y="5029861"/>
            <a:ext cx="2049462" cy="1365774"/>
          </a:xfrm>
          <a:prstGeom prst="rect">
            <a:avLst/>
          </a:prstGeom>
          <a:ln>
            <a:noFill/>
          </a:ln>
          <a:effectLst>
            <a:softEdge rad="112500"/>
          </a:effectLst>
        </p:spPr>
      </p:pic>
      <p:pic>
        <p:nvPicPr>
          <p:cNvPr id="1027" name="Picture 3" descr="C:\Users\ASUS\AppData\Local\Microsoft\Windows\Temporary Internet Files\Content.IE5\K0A3SFWJ\MP900438735[1].jpg"/>
          <p:cNvPicPr>
            <a:picLocks noChangeAspect="1" noChangeArrowheads="1"/>
          </p:cNvPicPr>
          <p:nvPr/>
        </p:nvPicPr>
        <p:blipFill>
          <a:blip r:embed="rId4" cstate="print"/>
          <a:srcRect/>
          <a:stretch>
            <a:fillRect/>
          </a:stretch>
        </p:blipFill>
        <p:spPr bwMode="auto">
          <a:xfrm rot="751217">
            <a:off x="7308304" y="4581128"/>
            <a:ext cx="1301005" cy="1944216"/>
          </a:xfrm>
          <a:prstGeom prst="rect">
            <a:avLst/>
          </a:prstGeom>
          <a:ln>
            <a:noFill/>
          </a:ln>
          <a:effectLst>
            <a:softEdge rad="112500"/>
          </a:effectLst>
        </p:spPr>
      </p:pic>
      <p:sp>
        <p:nvSpPr>
          <p:cNvPr id="7" name="Rectangle 6"/>
          <p:cNvSpPr/>
          <p:nvPr/>
        </p:nvSpPr>
        <p:spPr>
          <a:xfrm>
            <a:off x="2627784" y="188640"/>
            <a:ext cx="5832648" cy="1015663"/>
          </a:xfrm>
          <a:prstGeom prst="rect">
            <a:avLst/>
          </a:prstGeom>
        </p:spPr>
        <p:txBody>
          <a:bodyPr wrap="square">
            <a:spAutoFit/>
          </a:bodyPr>
          <a:lstStyle/>
          <a:p>
            <a:pPr algn="ctr"/>
            <a:r>
              <a:rPr lang="fr-FR" sz="2000" dirty="0" smtClean="0">
                <a:latin typeface="Myriad Pro" pitchFamily="34" charset="0"/>
              </a:rPr>
              <a:t>STAGE DE FORMATION Fédéral</a:t>
            </a:r>
          </a:p>
          <a:p>
            <a:pPr algn="ctr"/>
            <a:r>
              <a:rPr lang="fr-FR" sz="2000" dirty="0" smtClean="0">
                <a:latin typeface="Myriad Pro" pitchFamily="34" charset="0"/>
              </a:rPr>
              <a:t>Thème –1-</a:t>
            </a:r>
          </a:p>
          <a:p>
            <a:pPr algn="ctr"/>
            <a:r>
              <a:rPr lang="fr-FR" sz="2000" b="1" dirty="0" smtClean="0"/>
              <a:t> </a:t>
            </a:r>
            <a:endParaRPr lang="fr-FR" sz="2000" dirty="0"/>
          </a:p>
        </p:txBody>
      </p:sp>
      <p:sp>
        <p:nvSpPr>
          <p:cNvPr id="8" name="Espace réservé du numéro de diapositive 7"/>
          <p:cNvSpPr>
            <a:spLocks noGrp="1"/>
          </p:cNvSpPr>
          <p:nvPr>
            <p:ph type="sldNum" sz="quarter" idx="12"/>
          </p:nvPr>
        </p:nvSpPr>
        <p:spPr/>
        <p:txBody>
          <a:bodyPr/>
          <a:lstStyle/>
          <a:p>
            <a:fld id="{1C626535-2F9D-4D08-9783-7071F6CD7D39}" type="slidenum">
              <a:rPr lang="fr-FR" smtClean="0"/>
              <a:pPr/>
              <a:t>1</a:t>
            </a:fld>
            <a:endParaRPr lang="fr-FR" dirty="0"/>
          </a:p>
        </p:txBody>
      </p:sp>
      <p:sp>
        <p:nvSpPr>
          <p:cNvPr id="2" name="Titre 1"/>
          <p:cNvSpPr>
            <a:spLocks noGrp="1"/>
          </p:cNvSpPr>
          <p:nvPr>
            <p:ph type="ctrTitle"/>
          </p:nvPr>
        </p:nvSpPr>
        <p:spPr>
          <a:xfrm>
            <a:off x="1115616" y="1124744"/>
            <a:ext cx="7851648" cy="4320480"/>
          </a:xfrm>
          <a:ln>
            <a:solidFill>
              <a:srgbClr val="FF0000"/>
            </a:solidFill>
          </a:ln>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fr-FR"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fr-FR"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fr-FR"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fr-FR" sz="6000"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QUI SONT LES </a:t>
            </a:r>
            <a:br>
              <a:rPr lang="fr-FR" sz="6000"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fr-FR" sz="6000"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fr-FR" sz="6000"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fr-FR" sz="6000"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RETRAITES</a:t>
            </a:r>
            <a:br>
              <a:rPr lang="fr-FR" sz="6000"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fr-FR" sz="6000"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AUJOURD’HUI ?</a:t>
            </a:r>
            <a:endParaRPr lang="fr-FR" sz="6000" dirty="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026" name="Picture 2"/>
          <p:cNvPicPr>
            <a:picLocks noChangeAspect="1" noChangeArrowheads="1"/>
          </p:cNvPicPr>
          <p:nvPr/>
        </p:nvPicPr>
        <p:blipFill>
          <a:blip r:embed="rId5" cstate="print"/>
          <a:srcRect/>
          <a:stretch>
            <a:fillRect/>
          </a:stretch>
        </p:blipFill>
        <p:spPr bwMode="auto">
          <a:xfrm>
            <a:off x="432048" y="188641"/>
            <a:ext cx="1259632" cy="8053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p:cNvSpPr txBox="1"/>
          <p:nvPr/>
        </p:nvSpPr>
        <p:spPr>
          <a:xfrm>
            <a:off x="1475656" y="1052736"/>
            <a:ext cx="6840760" cy="1107996"/>
          </a:xfrm>
          <a:prstGeom prst="rect">
            <a:avLst/>
          </a:prstGeom>
          <a:noFill/>
        </p:spPr>
        <p:txBody>
          <a:bodyPr wrap="square" rtlCol="0">
            <a:spAutoFit/>
          </a:bodyPr>
          <a:lstStyle/>
          <a:p>
            <a:endParaRPr lang="fr-FR" sz="2800" dirty="0" smtClean="0">
              <a:latin typeface="Myriad Web Pro" pitchFamily="34" charset="0"/>
            </a:endParaRPr>
          </a:p>
          <a:p>
            <a:pPr>
              <a:buFont typeface="Wingdings"/>
              <a:buChar char="à"/>
            </a:pPr>
            <a:r>
              <a:rPr lang="fr-FR" dirty="0" smtClean="0">
                <a:latin typeface="Myriad Web Pro" pitchFamily="34" charset="0"/>
                <a:sym typeface="Wingdings" pitchFamily="2" charset="2"/>
              </a:rPr>
              <a:t> Caractéristiques démographiques des retraités d’aujourd’hui</a:t>
            </a:r>
          </a:p>
          <a:p>
            <a:r>
              <a:rPr lang="fr-FR" dirty="0" smtClean="0">
                <a:latin typeface="Myriad Web Pro" pitchFamily="34" charset="0"/>
                <a:sym typeface="Wingdings" pitchFamily="2" charset="2"/>
              </a:rPr>
              <a:t>(INSEE 2024)</a:t>
            </a:r>
            <a:endParaRPr lang="fr-FR" dirty="0">
              <a:latin typeface="Myriad Web Pro" pitchFamily="34" charset="0"/>
              <a:sym typeface="Wingdings" pitchFamily="2" charset="2"/>
            </a:endParaRPr>
          </a:p>
        </p:txBody>
      </p:sp>
      <p:pic>
        <p:nvPicPr>
          <p:cNvPr id="3" name="Picture 2"/>
          <p:cNvPicPr>
            <a:picLocks noChangeAspect="1" noChangeArrowheads="1"/>
          </p:cNvPicPr>
          <p:nvPr/>
        </p:nvPicPr>
        <p:blipFill>
          <a:blip r:embed="rId3" cstate="print"/>
          <a:srcRect/>
          <a:stretch>
            <a:fillRect/>
          </a:stretch>
        </p:blipFill>
        <p:spPr bwMode="auto">
          <a:xfrm>
            <a:off x="2771800" y="4869160"/>
            <a:ext cx="3384376" cy="1712909"/>
          </a:xfrm>
          <a:prstGeom prst="rect">
            <a:avLst/>
          </a:prstGeom>
          <a:noFill/>
          <a:ln w="9525">
            <a:noFill/>
            <a:miter lim="800000"/>
            <a:headEnd/>
            <a:tailEnd/>
          </a:ln>
        </p:spPr>
      </p:pic>
      <p:sp>
        <p:nvSpPr>
          <p:cNvPr id="11" name="Rectangle 10"/>
          <p:cNvSpPr/>
          <p:nvPr/>
        </p:nvSpPr>
        <p:spPr>
          <a:xfrm>
            <a:off x="2915816" y="3873822"/>
            <a:ext cx="3089244" cy="923330"/>
          </a:xfrm>
          <a:prstGeom prst="rect">
            <a:avLst/>
          </a:prstGeom>
          <a:solidFill>
            <a:srgbClr val="FFFF00"/>
          </a:solidFill>
          <a:ln w="76200">
            <a:solidFill>
              <a:schemeClr val="tx1"/>
            </a:solidFill>
          </a:ln>
        </p:spPr>
        <p:txBody>
          <a:bodyPr wrap="none" lIns="91440" tIns="45720" rIns="91440" bIns="45720">
            <a:spAutoFit/>
          </a:bodyPr>
          <a:lstStyle/>
          <a:p>
            <a:pPr algn="ctr"/>
            <a:r>
              <a:rPr lang="fr-FR" sz="5400" b="1" cap="none" spc="0" dirty="0" smtClean="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a:t>
            </a:r>
            <a:r>
              <a:rPr lang="fr-F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fr-FR" sz="5400" b="1" cap="none" spc="0" dirty="0" smtClean="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60 ANS</a:t>
            </a:r>
            <a:endParaRPr lang="fr-FR" sz="5400" b="1" cap="none" spc="0" dirty="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2" name="Rectangle 11"/>
          <p:cNvSpPr/>
          <p:nvPr/>
        </p:nvSpPr>
        <p:spPr>
          <a:xfrm>
            <a:off x="2411760" y="3068960"/>
            <a:ext cx="4148893" cy="707886"/>
          </a:xfrm>
          <a:prstGeom prst="rect">
            <a:avLst/>
          </a:prstGeom>
          <a:solidFill>
            <a:srgbClr val="FFFF00"/>
          </a:solidFill>
          <a:ln w="76200">
            <a:solidFill>
              <a:schemeClr val="tx1"/>
            </a:solidFill>
          </a:ln>
        </p:spPr>
        <p:txBody>
          <a:bodyPr wrap="none" lIns="91440" tIns="45720" rIns="91440" bIns="45720">
            <a:spAutoFit/>
          </a:bodyPr>
          <a:lstStyle/>
          <a:p>
            <a:pPr algn="ctr"/>
            <a:r>
              <a:rPr lang="fr-FR" sz="4000" b="1" cap="none" spc="0" dirty="0" smtClean="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Espérance de vie</a:t>
            </a:r>
            <a:endParaRPr lang="fr-FR" sz="4000" b="1" cap="none" spc="0" dirty="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3" name="Rectangle 12"/>
          <p:cNvSpPr/>
          <p:nvPr/>
        </p:nvSpPr>
        <p:spPr>
          <a:xfrm>
            <a:off x="179512" y="5073944"/>
            <a:ext cx="2664296" cy="1323439"/>
          </a:xfrm>
          <a:prstGeom prst="rect">
            <a:avLst/>
          </a:prstGeom>
          <a:solidFill>
            <a:schemeClr val="accent1"/>
          </a:solidFill>
          <a:ln w="76200">
            <a:solidFill>
              <a:schemeClr val="tx1"/>
            </a:solidFill>
          </a:ln>
        </p:spPr>
        <p:txBody>
          <a:bodyPr wrap="square" lIns="91440" tIns="45720" rIns="91440" bIns="45720">
            <a:spAutoFit/>
          </a:bodyPr>
          <a:lstStyle/>
          <a:p>
            <a:pPr algn="ctr"/>
            <a:r>
              <a:rPr lang="fr-FR" sz="4000" b="1" cap="none" spc="0" dirty="0" smtClean="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Hommes   23,7 ans</a:t>
            </a:r>
            <a:endParaRPr lang="fr-FR" sz="4000" b="1" cap="none" spc="0" dirty="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4" name="Rectangle 13"/>
          <p:cNvSpPr/>
          <p:nvPr/>
        </p:nvSpPr>
        <p:spPr>
          <a:xfrm>
            <a:off x="6084168" y="5063894"/>
            <a:ext cx="2520280" cy="1323439"/>
          </a:xfrm>
          <a:prstGeom prst="rect">
            <a:avLst/>
          </a:prstGeom>
          <a:solidFill>
            <a:srgbClr val="E2AC00"/>
          </a:solidFill>
          <a:ln w="76200">
            <a:solidFill>
              <a:schemeClr val="tx1"/>
            </a:solidFill>
          </a:ln>
        </p:spPr>
        <p:txBody>
          <a:bodyPr wrap="square" lIns="91440" tIns="45720" rIns="91440" bIns="45720">
            <a:spAutoFit/>
          </a:bodyPr>
          <a:lstStyle/>
          <a:p>
            <a:pPr algn="ctr"/>
            <a:r>
              <a:rPr lang="fr-FR" sz="4000" b="1" cap="none" spc="0" dirty="0" smtClean="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Femmes  27,9 ans</a:t>
            </a:r>
            <a:endParaRPr lang="fr-FR" sz="4000" b="1" cap="none" spc="0" dirty="0">
              <a:ln w="31550" cmpd="sng">
                <a:solidFill>
                  <a:sysClr val="windowText" lastClr="0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2289" name="Rectangle 1"/>
          <p:cNvSpPr>
            <a:spLocks noChangeArrowheads="1"/>
          </p:cNvSpPr>
          <p:nvPr/>
        </p:nvSpPr>
        <p:spPr bwMode="auto">
          <a:xfrm>
            <a:off x="2146728" y="2199928"/>
            <a:ext cx="467487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800" b="1" i="0" u="sng" strike="noStrike" cap="none" normalizeH="0" baseline="0" dirty="0" smtClean="0">
                <a:ln>
                  <a:noFill/>
                </a:ln>
                <a:solidFill>
                  <a:schemeClr val="bg1"/>
                </a:solidFill>
                <a:effectLst/>
                <a:latin typeface="Myriad Pro" pitchFamily="34" charset="0"/>
                <a:ea typeface="Calibri" pitchFamily="34" charset="0"/>
                <a:cs typeface="Times New Roman" pitchFamily="18" charset="0"/>
              </a:rPr>
              <a:t>b)-Durée de vie à la retraite :</a:t>
            </a:r>
            <a:endParaRPr kumimoji="0" lang="fr-FR" sz="2800" b="0" i="0" u="none" strike="noStrike" cap="none" normalizeH="0" baseline="0" dirty="0" smtClean="0">
              <a:ln>
                <a:noFill/>
              </a:ln>
              <a:solidFill>
                <a:schemeClr val="bg1"/>
              </a:solidFill>
              <a:effectLst/>
              <a:latin typeface="Myriad Pro" pitchFamily="34" charset="0"/>
            </a:endParaRPr>
          </a:p>
        </p:txBody>
      </p:sp>
      <p:pic>
        <p:nvPicPr>
          <p:cNvPr id="16" name="Picture 2"/>
          <p:cNvPicPr>
            <a:picLocks noChangeAspect="1" noChangeArrowheads="1"/>
          </p:cNvPicPr>
          <p:nvPr/>
        </p:nvPicPr>
        <p:blipFill>
          <a:blip r:embed="rId4"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1C626535-2F9D-4D08-9783-7071F6CD7D39}" type="slidenum">
              <a:rPr lang="fr-FR" smtClean="0"/>
              <a:pPr/>
              <a:t>11</a:t>
            </a:fld>
            <a:endParaRPr lang="fr-FR" dirty="0"/>
          </a:p>
        </p:txBody>
      </p:sp>
      <p:sp>
        <p:nvSpPr>
          <p:cNvPr id="8" name="ZoneTexte 7"/>
          <p:cNvSpPr txBox="1"/>
          <p:nvPr/>
        </p:nvSpPr>
        <p:spPr>
          <a:xfrm>
            <a:off x="1763688" y="980728"/>
            <a:ext cx="6840760" cy="369332"/>
          </a:xfrm>
          <a:prstGeom prst="rect">
            <a:avLst/>
          </a:prstGeom>
          <a:noFill/>
        </p:spPr>
        <p:txBody>
          <a:bodyPr wrap="square" rtlCol="0">
            <a:spAutoFit/>
          </a:bodyPr>
          <a:lstStyle/>
          <a:p>
            <a:r>
              <a:rPr lang="fr-FR" dirty="0" smtClean="0">
                <a:latin typeface="Myriad Web Pro" pitchFamily="34" charset="0"/>
                <a:sym typeface="Wingdings" pitchFamily="2" charset="2"/>
              </a:rPr>
              <a:t> Caractéristiques démographiques des retraités d’aujourd’hui</a:t>
            </a:r>
          </a:p>
        </p:txBody>
      </p:sp>
      <p:pic>
        <p:nvPicPr>
          <p:cNvPr id="14" name="Picture 2"/>
          <p:cNvPicPr>
            <a:picLocks noChangeAspect="1" noChangeArrowheads="1"/>
          </p:cNvPicPr>
          <p:nvPr/>
        </p:nvPicPr>
        <p:blipFill>
          <a:blip r:embed="rId3"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Rectangle 14"/>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6" name="Rectangle 15"/>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836" y="3138424"/>
            <a:ext cx="4749300" cy="3499485"/>
          </a:xfrm>
          <a:prstGeom prst="rect">
            <a:avLst/>
          </a:prstGeom>
        </p:spPr>
      </p:pic>
      <p:sp>
        <p:nvSpPr>
          <p:cNvPr id="11" name="Rectangle 1"/>
          <p:cNvSpPr>
            <a:spLocks noChangeArrowheads="1"/>
          </p:cNvSpPr>
          <p:nvPr/>
        </p:nvSpPr>
        <p:spPr bwMode="auto">
          <a:xfrm>
            <a:off x="945376" y="2199928"/>
            <a:ext cx="7077579"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800" b="1" i="0" u="sng" strike="noStrike" cap="none" normalizeH="0" baseline="0" dirty="0" smtClean="0">
                <a:ln>
                  <a:noFill/>
                </a:ln>
                <a:solidFill>
                  <a:schemeClr val="bg1"/>
                </a:solidFill>
                <a:effectLst/>
                <a:latin typeface="Myriad Pro" pitchFamily="34" charset="0"/>
                <a:ea typeface="Calibri" pitchFamily="34" charset="0"/>
                <a:cs typeface="Times New Roman" pitchFamily="18" charset="0"/>
              </a:rPr>
              <a:t>c)-Inégalités géographiques et mobilité :</a:t>
            </a:r>
            <a:endParaRPr kumimoji="0" lang="fr-FR" sz="2800" b="0" i="0" u="none" strike="noStrike" cap="none" normalizeH="0" baseline="0" dirty="0" smtClean="0">
              <a:ln>
                <a:noFill/>
              </a:ln>
              <a:solidFill>
                <a:schemeClr val="bg1"/>
              </a:solidFill>
              <a:effectLst/>
              <a:latin typeface="Myriad Pro" pitchFamily="34" charset="0"/>
            </a:endParaRPr>
          </a:p>
        </p:txBody>
      </p:sp>
      <p:sp>
        <p:nvSpPr>
          <p:cNvPr id="5" name="Rectangle 4"/>
          <p:cNvSpPr/>
          <p:nvPr/>
        </p:nvSpPr>
        <p:spPr>
          <a:xfrm>
            <a:off x="6228184" y="3105835"/>
            <a:ext cx="2160240" cy="2459071"/>
          </a:xfrm>
          <a:prstGeom prst="rect">
            <a:avLst/>
          </a:prstGeom>
        </p:spPr>
        <p:txBody>
          <a:bodyPr wrap="square">
            <a:spAutoFit/>
          </a:bodyPr>
          <a:lstStyle/>
          <a:p>
            <a:pPr algn="ctr">
              <a:lnSpc>
                <a:spcPct val="200000"/>
              </a:lnSpc>
            </a:pPr>
            <a:r>
              <a:rPr lang="fr-FR" sz="2000" b="1" dirty="0"/>
              <a:t>Lits en EHPAD pour 100 personnes de plus de 75 ans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388548" y="4365104"/>
            <a:ext cx="1958934" cy="1800200"/>
          </a:xfrm>
          <a:prstGeom prst="rect">
            <a:avLst/>
          </a:prstGeom>
          <a:noFill/>
          <a:ln w="38100">
            <a:solidFill>
              <a:srgbClr val="D60093"/>
            </a:solidFill>
            <a:miter lim="800000"/>
            <a:headEnd/>
            <a:tailEnd/>
          </a:ln>
        </p:spPr>
      </p:pic>
      <p:sp>
        <p:nvSpPr>
          <p:cNvPr id="10" name="Espace réservé du numéro de diapositive 9"/>
          <p:cNvSpPr>
            <a:spLocks noGrp="1"/>
          </p:cNvSpPr>
          <p:nvPr>
            <p:ph type="sldNum" sz="quarter" idx="12"/>
          </p:nvPr>
        </p:nvSpPr>
        <p:spPr/>
        <p:txBody>
          <a:bodyPr/>
          <a:lstStyle/>
          <a:p>
            <a:fld id="{1C626535-2F9D-4D08-9783-7071F6CD7D39}" type="slidenum">
              <a:rPr lang="fr-FR" smtClean="0"/>
              <a:pPr/>
              <a:t>12</a:t>
            </a:fld>
            <a:endParaRPr lang="fr-FR" dirty="0"/>
          </a:p>
        </p:txBody>
      </p:sp>
      <p:sp>
        <p:nvSpPr>
          <p:cNvPr id="8" name="ZoneTexte 7"/>
          <p:cNvSpPr txBox="1"/>
          <p:nvPr/>
        </p:nvSpPr>
        <p:spPr>
          <a:xfrm>
            <a:off x="1043608" y="908720"/>
            <a:ext cx="7056784" cy="954107"/>
          </a:xfrm>
          <a:prstGeom prst="rect">
            <a:avLst/>
          </a:prstGeom>
          <a:noFill/>
        </p:spPr>
        <p:txBody>
          <a:bodyPr wrap="square" rtlCol="0">
            <a:spAutoFit/>
          </a:bodyPr>
          <a:lstStyle/>
          <a:p>
            <a:r>
              <a:rPr lang="fr-FR" sz="2800" dirty="0" smtClean="0">
                <a:latin typeface="Myriad Web Pro" pitchFamily="34" charset="0"/>
                <a:sym typeface="Wingdings" pitchFamily="2" charset="2"/>
              </a:rPr>
              <a:t> </a:t>
            </a:r>
            <a:r>
              <a:rPr lang="fr-FR" dirty="0" smtClean="0">
                <a:latin typeface="Myriad Web Pro" pitchFamily="34" charset="0"/>
                <a:sym typeface="Wingdings" pitchFamily="2" charset="2"/>
              </a:rPr>
              <a:t>Caractéristiques démographiques des retraités d’aujourd’hui</a:t>
            </a:r>
          </a:p>
          <a:p>
            <a:endParaRPr lang="fr-FR" sz="2800" dirty="0">
              <a:latin typeface="Myriad Web Pro" pitchFamily="34" charset="0"/>
              <a:sym typeface="Wingdings" pitchFamily="2" charset="2"/>
            </a:endParaRPr>
          </a:p>
        </p:txBody>
      </p:sp>
      <p:sp>
        <p:nvSpPr>
          <p:cNvPr id="11" name="ZoneTexte 10"/>
          <p:cNvSpPr txBox="1"/>
          <p:nvPr/>
        </p:nvSpPr>
        <p:spPr>
          <a:xfrm>
            <a:off x="3419872" y="1772816"/>
            <a:ext cx="5509120" cy="523220"/>
          </a:xfrm>
          <a:prstGeom prst="rect">
            <a:avLst/>
          </a:prstGeom>
          <a:noFill/>
        </p:spPr>
        <p:txBody>
          <a:bodyPr wrap="square" rtlCol="0">
            <a:spAutoFit/>
          </a:bodyPr>
          <a:lstStyle/>
          <a:p>
            <a:r>
              <a:rPr lang="fr-FR" sz="2800" b="1" u="sng" dirty="0" smtClean="0">
                <a:solidFill>
                  <a:schemeClr val="bg1"/>
                </a:solidFill>
              </a:rPr>
              <a:t>d)-Pouvoir d’achat des retraités</a:t>
            </a:r>
            <a:endParaRPr lang="fr-FR" sz="2800" b="1" u="sng" dirty="0">
              <a:solidFill>
                <a:schemeClr val="bg1"/>
              </a:solidFill>
            </a:endParaRPr>
          </a:p>
        </p:txBody>
      </p:sp>
      <p:sp>
        <p:nvSpPr>
          <p:cNvPr id="2049" name="Rectangle 1"/>
          <p:cNvSpPr>
            <a:spLocks noChangeArrowheads="1"/>
          </p:cNvSpPr>
          <p:nvPr/>
        </p:nvSpPr>
        <p:spPr bwMode="auto">
          <a:xfrm>
            <a:off x="2483768" y="3509714"/>
            <a:ext cx="646581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kumimoji="0" lang="fr-FR" sz="2400" b="1" i="0" u="none" strike="noStrike" cap="none" normalizeH="0" baseline="0" dirty="0" smtClean="0">
                <a:ln>
                  <a:noFill/>
                </a:ln>
                <a:effectLst/>
                <a:latin typeface="Myriad Web Pro" pitchFamily="34" charset="0"/>
                <a:ea typeface="Calibri" pitchFamily="34" charset="0"/>
                <a:cs typeface="Times New Roman" pitchFamily="18" charset="0"/>
              </a:rPr>
              <a:t>     39%</a:t>
            </a:r>
            <a:r>
              <a:rPr kumimoji="0" lang="fr-FR" sz="2400" b="0" i="0" u="none" strike="noStrike" cap="none" normalizeH="0" baseline="0" dirty="0" smtClean="0">
                <a:ln>
                  <a:noFill/>
                </a:ln>
                <a:effectLst/>
                <a:latin typeface="Myriad Web Pro" pitchFamily="34" charset="0"/>
                <a:ea typeface="Calibri" pitchFamily="34" charset="0"/>
                <a:cs typeface="Times New Roman" pitchFamily="18" charset="0"/>
              </a:rPr>
              <a:t> des retraités</a:t>
            </a:r>
            <a:r>
              <a:rPr lang="fr-FR" sz="2400" dirty="0" smtClean="0">
                <a:latin typeface="Myriad Web Pro" pitchFamily="34" charset="0"/>
                <a:ea typeface="Calibri" pitchFamily="34" charset="0"/>
                <a:cs typeface="Times New Roman" pitchFamily="18" charset="0"/>
              </a:rPr>
              <a:t>, </a:t>
            </a:r>
            <a:r>
              <a:rPr kumimoji="0" lang="fr-FR" sz="2400" b="0" i="0" u="none" strike="noStrike" cap="none" normalizeH="0" baseline="0" dirty="0" smtClean="0">
                <a:ln>
                  <a:noFill/>
                </a:ln>
                <a:effectLst/>
                <a:latin typeface="Myriad Web Pro" pitchFamily="34" charset="0"/>
                <a:ea typeface="Calibri" pitchFamily="34" charset="0"/>
                <a:cs typeface="Times New Roman" pitchFamily="18" charset="0"/>
              </a:rPr>
              <a:t>percevaient un minimum de pension fin 2021.</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effectLst/>
                <a:latin typeface="Myriad Web Pro" pitchFamily="34" charset="0"/>
                <a:ea typeface="Calibri" pitchFamily="34" charset="0"/>
                <a:cs typeface="Times New Roman" pitchFamily="18" charset="0"/>
              </a:rPr>
              <a:t>2,9 millions touchent moins de 1000 </a:t>
            </a:r>
            <a:r>
              <a:rPr kumimoji="0" lang="fr-FR" sz="2400" b="1" i="0" u="none" strike="noStrike" cap="none" normalizeH="0" baseline="0" dirty="0" smtClean="0">
                <a:ln>
                  <a:noFill/>
                </a:ln>
                <a:effectLst/>
                <a:latin typeface="Calibri"/>
                <a:ea typeface="Calibri" pitchFamily="34" charset="0"/>
                <a:cs typeface="Times New Roman" pitchFamily="18" charset="0"/>
              </a:rPr>
              <a:t>€</a:t>
            </a:r>
            <a:r>
              <a:rPr kumimoji="0" lang="fr-FR" sz="2400" b="1" i="0" u="none" strike="noStrike" cap="none" normalizeH="0" baseline="0" dirty="0" smtClean="0">
                <a:ln>
                  <a:noFill/>
                </a:ln>
                <a:effectLst/>
                <a:latin typeface="Myriad Web Pro" pitchFamily="34" charset="0"/>
                <a:ea typeface="Calibri" pitchFamily="34"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effectLst/>
                <a:latin typeface="Myriad Web Pro" pitchFamily="34" charset="0"/>
                <a:ea typeface="Calibri" pitchFamily="34" charset="0"/>
                <a:cs typeface="Times New Roman" pitchFamily="18" charset="0"/>
              </a:rPr>
              <a:t> dont 74% de femmes.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effectLst/>
                <a:latin typeface="Myriad Web Pro" pitchFamily="34" charset="0"/>
                <a:ea typeface="Calibri" pitchFamily="34" charset="0"/>
                <a:cs typeface="Times New Roman" pitchFamily="18" charset="0"/>
              </a:rPr>
              <a:t>55% des retraités sont en dessous du SMIC.</a:t>
            </a: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effectLst/>
                <a:latin typeface="Myriad Web Pro" pitchFamily="34" charset="0"/>
                <a:ea typeface="Calibri" pitchFamily="34" charset="0"/>
                <a:cs typeface="Times New Roman" pitchFamily="18" charset="0"/>
              </a:rPr>
              <a:t>La DREES chiffre à 8,7% le taux de pauvreté chez les 60 ans et plus (soit 1,47 million)</a:t>
            </a:r>
            <a:endParaRPr kumimoji="0" lang="fr-FR" sz="2400" b="0" i="0" u="none" strike="noStrike" cap="none" normalizeH="0" baseline="0" dirty="0" smtClean="0">
              <a:ln>
                <a:noFill/>
              </a:ln>
              <a:effectLst/>
              <a:latin typeface="Arial" pitchFamily="34" charset="0"/>
            </a:endParaRPr>
          </a:p>
        </p:txBody>
      </p:sp>
      <p:sp>
        <p:nvSpPr>
          <p:cNvPr id="12" name="ZoneTexte 11"/>
          <p:cNvSpPr txBox="1"/>
          <p:nvPr/>
        </p:nvSpPr>
        <p:spPr>
          <a:xfrm>
            <a:off x="179512" y="1772816"/>
            <a:ext cx="2808312" cy="2369880"/>
          </a:xfrm>
          <a:prstGeom prst="rect">
            <a:avLst/>
          </a:prstGeom>
          <a:solidFill>
            <a:schemeClr val="accent1">
              <a:lumMod val="50000"/>
            </a:schemeClr>
          </a:solidFill>
          <a:ln w="57150">
            <a:solidFill>
              <a:schemeClr val="tx1"/>
            </a:solidFill>
          </a:ln>
        </p:spPr>
        <p:txBody>
          <a:bodyPr wrap="square" rtlCol="0">
            <a:spAutoFit/>
          </a:bodyPr>
          <a:lstStyle/>
          <a:p>
            <a:pPr algn="ctr"/>
            <a:r>
              <a:rPr lang="fr-FR" sz="2400" b="1" u="sng" dirty="0" smtClean="0">
                <a:solidFill>
                  <a:schemeClr val="bg1"/>
                </a:solidFill>
              </a:rPr>
              <a:t>Pension de droit direct brute moyenne :</a:t>
            </a:r>
          </a:p>
          <a:p>
            <a:pPr algn="ctr"/>
            <a:r>
              <a:rPr lang="fr-FR" sz="2800" b="1" dirty="0" smtClean="0">
                <a:solidFill>
                  <a:srgbClr val="FFFF00"/>
                </a:solidFill>
              </a:rPr>
              <a:t>1531 €</a:t>
            </a:r>
          </a:p>
          <a:p>
            <a:pPr algn="ctr"/>
            <a:r>
              <a:rPr lang="fr-FR" sz="2400" b="1" dirty="0" smtClean="0">
                <a:solidFill>
                  <a:schemeClr val="bg1"/>
                </a:solidFill>
              </a:rPr>
              <a:t> H - 1924 €</a:t>
            </a:r>
          </a:p>
          <a:p>
            <a:pPr algn="ctr"/>
            <a:r>
              <a:rPr lang="fr-FR" sz="2400" b="1" dirty="0" smtClean="0">
                <a:solidFill>
                  <a:schemeClr val="bg1"/>
                </a:solidFill>
              </a:rPr>
              <a:t>F – 1145 €</a:t>
            </a:r>
            <a:endParaRPr lang="fr-FR" sz="2400" b="1" dirty="0">
              <a:solidFill>
                <a:schemeClr val="bg1"/>
              </a:solidFill>
            </a:endParaRPr>
          </a:p>
        </p:txBody>
      </p:sp>
      <p:pic>
        <p:nvPicPr>
          <p:cNvPr id="16" name="Picture 2"/>
          <p:cNvPicPr>
            <a:picLocks noChangeAspect="1" noChangeArrowheads="1"/>
          </p:cNvPicPr>
          <p:nvPr/>
        </p:nvPicPr>
        <p:blipFill>
          <a:blip r:embed="rId4"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70708" y="3140969"/>
            <a:ext cx="3212653" cy="2952328"/>
          </a:xfrm>
          <a:prstGeom prst="rect">
            <a:avLst/>
          </a:prstGeom>
          <a:noFill/>
          <a:ln w="57150">
            <a:solidFill>
              <a:srgbClr val="FF66FF"/>
            </a:solidFill>
            <a:miter lim="800000"/>
            <a:headEnd/>
            <a:tailEnd/>
          </a:ln>
        </p:spPr>
      </p:pic>
      <p:sp>
        <p:nvSpPr>
          <p:cNvPr id="10" name="Espace réservé du numéro de diapositive 9"/>
          <p:cNvSpPr>
            <a:spLocks noGrp="1"/>
          </p:cNvSpPr>
          <p:nvPr>
            <p:ph type="sldNum" sz="quarter" idx="12"/>
          </p:nvPr>
        </p:nvSpPr>
        <p:spPr/>
        <p:txBody>
          <a:bodyPr/>
          <a:lstStyle/>
          <a:p>
            <a:fld id="{1C626535-2F9D-4D08-9783-7071F6CD7D39}" type="slidenum">
              <a:rPr lang="fr-FR" smtClean="0"/>
              <a:pPr/>
              <a:t>13</a:t>
            </a:fld>
            <a:endParaRPr lang="fr-FR" dirty="0"/>
          </a:p>
        </p:txBody>
      </p:sp>
      <p:sp>
        <p:nvSpPr>
          <p:cNvPr id="11" name="ZoneTexte 10"/>
          <p:cNvSpPr txBox="1"/>
          <p:nvPr/>
        </p:nvSpPr>
        <p:spPr>
          <a:xfrm>
            <a:off x="251520" y="1700808"/>
            <a:ext cx="5976664" cy="523220"/>
          </a:xfrm>
          <a:prstGeom prst="rect">
            <a:avLst/>
          </a:prstGeom>
          <a:noFill/>
        </p:spPr>
        <p:txBody>
          <a:bodyPr wrap="square" rtlCol="0">
            <a:spAutoFit/>
          </a:bodyPr>
          <a:lstStyle/>
          <a:p>
            <a:r>
              <a:rPr lang="fr-FR" sz="2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Pouvoir d’achat des retraités</a:t>
            </a:r>
            <a:endParaRPr lang="fr-FR" sz="2800" u="sng"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ZoneTexte 11"/>
          <p:cNvSpPr txBox="1"/>
          <p:nvPr/>
        </p:nvSpPr>
        <p:spPr>
          <a:xfrm>
            <a:off x="4949955" y="1700808"/>
            <a:ext cx="4104456" cy="4893647"/>
          </a:xfrm>
          <a:prstGeom prst="rect">
            <a:avLst/>
          </a:prstGeom>
          <a:noFill/>
          <a:ln w="38100">
            <a:solidFill>
              <a:srgbClr val="FFFF00"/>
            </a:solidFill>
          </a:ln>
        </p:spPr>
        <p:txBody>
          <a:bodyPr wrap="square" rtlCol="0">
            <a:spAutoFit/>
          </a:bodyPr>
          <a:lstStyle/>
          <a:p>
            <a:pPr algn="ctr"/>
            <a:r>
              <a:rPr lang="fr-FR" sz="3600" dirty="0" smtClean="0">
                <a:solidFill>
                  <a:schemeClr val="bg1"/>
                </a:solidFill>
              </a:rPr>
              <a:t>En 2003, la retraite représentait</a:t>
            </a:r>
          </a:p>
          <a:p>
            <a:pPr algn="ctr"/>
            <a:endParaRPr lang="fr-FR" sz="2400" b="1" dirty="0" smtClean="0">
              <a:solidFill>
                <a:srgbClr val="C00000"/>
              </a:solidFill>
            </a:endParaRPr>
          </a:p>
          <a:p>
            <a:pPr algn="ctr"/>
            <a:r>
              <a:rPr lang="fr-FR" sz="3200" b="1" dirty="0" smtClean="0">
                <a:solidFill>
                  <a:srgbClr val="C00000"/>
                </a:solidFill>
              </a:rPr>
              <a:t>65 % du dernier salaire</a:t>
            </a:r>
          </a:p>
          <a:p>
            <a:pPr algn="ctr"/>
            <a:endParaRPr lang="fr-FR" sz="2400" dirty="0" smtClean="0"/>
          </a:p>
          <a:p>
            <a:pPr algn="ctr"/>
            <a:r>
              <a:rPr lang="fr-FR" sz="3200" dirty="0" smtClean="0"/>
              <a:t>Aujourd’hui elle  représente</a:t>
            </a:r>
          </a:p>
          <a:p>
            <a:pPr algn="ctr"/>
            <a:endParaRPr lang="fr-FR" sz="2400" dirty="0" smtClean="0"/>
          </a:p>
          <a:p>
            <a:pPr algn="ctr"/>
            <a:r>
              <a:rPr lang="fr-FR" sz="3200" b="1" dirty="0" smtClean="0">
                <a:solidFill>
                  <a:srgbClr val="C00000"/>
                </a:solidFill>
              </a:rPr>
              <a:t>Entre 50 et 55%</a:t>
            </a:r>
            <a:endParaRPr lang="fr-FR" sz="3200" b="1" dirty="0">
              <a:solidFill>
                <a:srgbClr val="C00000"/>
              </a:solidFill>
            </a:endParaRPr>
          </a:p>
        </p:txBody>
      </p:sp>
      <p:pic>
        <p:nvPicPr>
          <p:cNvPr id="16" name="Picture 2"/>
          <p:cNvPicPr>
            <a:picLocks noChangeAspect="1" noChangeArrowheads="1"/>
          </p:cNvPicPr>
          <p:nvPr/>
        </p:nvPicPr>
        <p:blipFill>
          <a:blip r:embed="rId4"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14</a:t>
            </a:fld>
            <a:endParaRPr lang="fr-FR" dirty="0"/>
          </a:p>
        </p:txBody>
      </p:sp>
      <p:sp>
        <p:nvSpPr>
          <p:cNvPr id="11" name="ZoneTexte 10"/>
          <p:cNvSpPr txBox="1"/>
          <p:nvPr/>
        </p:nvSpPr>
        <p:spPr>
          <a:xfrm>
            <a:off x="251520" y="1700808"/>
            <a:ext cx="5976664" cy="523220"/>
          </a:xfrm>
          <a:prstGeom prst="rect">
            <a:avLst/>
          </a:prstGeom>
          <a:noFill/>
        </p:spPr>
        <p:txBody>
          <a:bodyPr wrap="square" rtlCol="0">
            <a:spAutoFit/>
          </a:bodyPr>
          <a:lstStyle/>
          <a:p>
            <a:r>
              <a:rPr lang="fr-FR" sz="2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Pouvoir d’achat des retraités</a:t>
            </a:r>
            <a:endParaRPr lang="fr-FR" sz="2800" u="sng"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ZoneTexte 11"/>
          <p:cNvSpPr txBox="1"/>
          <p:nvPr/>
        </p:nvSpPr>
        <p:spPr>
          <a:xfrm>
            <a:off x="5940152" y="3149025"/>
            <a:ext cx="3024336" cy="3539430"/>
          </a:xfrm>
          <a:prstGeom prst="rect">
            <a:avLst/>
          </a:prstGeom>
          <a:noFill/>
          <a:ln w="38100">
            <a:solidFill>
              <a:srgbClr val="FFFF00"/>
            </a:solidFill>
          </a:ln>
        </p:spPr>
        <p:txBody>
          <a:bodyPr wrap="square" rtlCol="0">
            <a:spAutoFit/>
          </a:bodyPr>
          <a:lstStyle/>
          <a:p>
            <a:pPr algn="ctr"/>
            <a:r>
              <a:rPr lang="fr-FR" sz="2800" b="1" dirty="0" smtClean="0">
                <a:solidFill>
                  <a:srgbClr val="C00000"/>
                </a:solidFill>
              </a:rPr>
              <a:t>LSR et le groupe des 9 revendiquent une augmentation immédiate de </a:t>
            </a:r>
            <a:br>
              <a:rPr lang="fr-FR" sz="2800" b="1" dirty="0" smtClean="0">
                <a:solidFill>
                  <a:srgbClr val="C00000"/>
                </a:solidFill>
              </a:rPr>
            </a:br>
            <a:r>
              <a:rPr lang="fr-FR" sz="2800" b="1" dirty="0" smtClean="0">
                <a:solidFill>
                  <a:srgbClr val="C00000"/>
                </a:solidFill>
              </a:rPr>
              <a:t>10% des pensions</a:t>
            </a:r>
            <a:endParaRPr lang="fr-FR" sz="2800" b="1" dirty="0">
              <a:solidFill>
                <a:srgbClr val="C00000"/>
              </a:solidFill>
            </a:endParaRPr>
          </a:p>
        </p:txBody>
      </p:sp>
      <p:pic>
        <p:nvPicPr>
          <p:cNvPr id="16" name="Picture 2"/>
          <p:cNvPicPr>
            <a:picLocks noChangeAspect="1" noChangeArrowheads="1"/>
          </p:cNvPicPr>
          <p:nvPr/>
        </p:nvPicPr>
        <p:blipFill>
          <a:blip r:embed="rId3"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2049" name="Imag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439" y="2279446"/>
            <a:ext cx="5148826" cy="437332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3733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636131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15</a:t>
            </a:fld>
            <a:endParaRPr lang="fr-FR" dirty="0"/>
          </a:p>
        </p:txBody>
      </p:sp>
      <p:sp>
        <p:nvSpPr>
          <p:cNvPr id="11" name="ZoneTexte 10"/>
          <p:cNvSpPr txBox="1"/>
          <p:nvPr/>
        </p:nvSpPr>
        <p:spPr>
          <a:xfrm>
            <a:off x="2483768" y="980728"/>
            <a:ext cx="5976664" cy="523220"/>
          </a:xfrm>
          <a:prstGeom prst="rect">
            <a:avLst/>
          </a:prstGeom>
          <a:noFill/>
        </p:spPr>
        <p:txBody>
          <a:bodyPr wrap="square" rtlCol="0">
            <a:spAutoFit/>
          </a:bodyPr>
          <a:lstStyle/>
          <a:p>
            <a:r>
              <a:rPr lang="fr-FR" sz="2800" b="1" u="sng" dirty="0" smtClean="0"/>
              <a:t>e)- Diversités et inégalités</a:t>
            </a:r>
            <a:endParaRPr lang="fr-FR" sz="2800" b="1" u="sng" dirty="0"/>
          </a:p>
        </p:txBody>
      </p:sp>
      <p:pic>
        <p:nvPicPr>
          <p:cNvPr id="1027" name="Picture 3"/>
          <p:cNvPicPr>
            <a:picLocks noChangeAspect="1" noChangeArrowheads="1"/>
          </p:cNvPicPr>
          <p:nvPr/>
        </p:nvPicPr>
        <p:blipFill>
          <a:blip r:embed="rId3" cstate="print"/>
          <a:srcRect/>
          <a:stretch>
            <a:fillRect/>
          </a:stretch>
        </p:blipFill>
        <p:spPr bwMode="auto">
          <a:xfrm>
            <a:off x="1907704" y="1628800"/>
            <a:ext cx="6912768" cy="5021831"/>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7380312" y="188640"/>
            <a:ext cx="1417266" cy="1302655"/>
          </a:xfrm>
          <a:prstGeom prst="rect">
            <a:avLst/>
          </a:prstGeom>
          <a:noFill/>
          <a:ln w="57150">
            <a:solidFill>
              <a:srgbClr val="FF66FF"/>
            </a:solidFill>
            <a:miter lim="800000"/>
            <a:headEnd/>
            <a:tailEnd/>
          </a:ln>
        </p:spPr>
      </p:pic>
      <p:sp>
        <p:nvSpPr>
          <p:cNvPr id="12" name="ZoneTexte 11"/>
          <p:cNvSpPr txBox="1"/>
          <p:nvPr/>
        </p:nvSpPr>
        <p:spPr>
          <a:xfrm>
            <a:off x="179512" y="3140968"/>
            <a:ext cx="1728192" cy="2779735"/>
          </a:xfrm>
          <a:prstGeom prst="rect">
            <a:avLst/>
          </a:prstGeom>
          <a:noFill/>
          <a:ln w="28575">
            <a:solidFill>
              <a:srgbClr val="FF0000"/>
            </a:solidFill>
          </a:ln>
        </p:spPr>
        <p:txBody>
          <a:bodyPr wrap="square" rtlCol="0">
            <a:spAutoFit/>
          </a:bodyPr>
          <a:lstStyle/>
          <a:p>
            <a:pPr algn="ctr">
              <a:lnSpc>
                <a:spcPct val="130000"/>
              </a:lnSpc>
            </a:pPr>
            <a:r>
              <a:rPr lang="fr-FR" sz="2000" b="1" u="sng" dirty="0" smtClean="0"/>
              <a:t>Espérance de vie:</a:t>
            </a:r>
          </a:p>
          <a:p>
            <a:pPr algn="ctr">
              <a:lnSpc>
                <a:spcPct val="130000"/>
              </a:lnSpc>
            </a:pPr>
            <a:r>
              <a:rPr lang="fr-FR" sz="1600" b="1" dirty="0" smtClean="0"/>
              <a:t>13 ans de moins pour les 5% les plus pauvres par rapport aux 5% les plus riches</a:t>
            </a:r>
            <a:endParaRPr lang="fr-FR" sz="1600" dirty="0"/>
          </a:p>
        </p:txBody>
      </p:sp>
      <p:pic>
        <p:nvPicPr>
          <p:cNvPr id="16" name="Picture 2"/>
          <p:cNvPicPr>
            <a:picLocks noChangeAspect="1" noChangeArrowheads="1"/>
          </p:cNvPicPr>
          <p:nvPr/>
        </p:nvPicPr>
        <p:blipFill>
          <a:blip r:embed="rId5"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16</a:t>
            </a:fld>
            <a:endParaRPr lang="fr-FR" dirty="0"/>
          </a:p>
        </p:txBody>
      </p:sp>
      <p:sp>
        <p:nvSpPr>
          <p:cNvPr id="8" name="ZoneTexte 7"/>
          <p:cNvSpPr txBox="1"/>
          <p:nvPr/>
        </p:nvSpPr>
        <p:spPr>
          <a:xfrm>
            <a:off x="1259632" y="620688"/>
            <a:ext cx="7056784" cy="1384995"/>
          </a:xfrm>
          <a:prstGeom prst="rect">
            <a:avLst/>
          </a:prstGeom>
          <a:noFill/>
        </p:spPr>
        <p:txBody>
          <a:bodyPr wrap="square" rtlCol="0">
            <a:spAutoFit/>
          </a:bodyPr>
          <a:lstStyle/>
          <a:p>
            <a:endParaRPr lang="fr-FR" sz="2800" dirty="0" smtClean="0">
              <a:latin typeface="Myriad Web Pro" pitchFamily="34" charset="0"/>
            </a:endParaRPr>
          </a:p>
          <a:p>
            <a:pPr>
              <a:buFont typeface="Wingdings"/>
              <a:buChar char="à"/>
            </a:pPr>
            <a:r>
              <a:rPr lang="fr-FR" sz="2800" dirty="0" smtClean="0">
                <a:latin typeface="Myriad Web Pro" pitchFamily="34" charset="0"/>
                <a:sym typeface="Wingdings" pitchFamily="2" charset="2"/>
              </a:rPr>
              <a:t> Besoins et Aspirations des Retraités</a:t>
            </a:r>
          </a:p>
          <a:p>
            <a:endParaRPr lang="fr-FR" sz="2800" dirty="0">
              <a:latin typeface="Myriad Web Pro" pitchFamily="34" charset="0"/>
              <a:sym typeface="Wingdings" pitchFamily="2" charset="2"/>
            </a:endParaRPr>
          </a:p>
        </p:txBody>
      </p:sp>
      <p:sp>
        <p:nvSpPr>
          <p:cNvPr id="12" name="Rectangle 11"/>
          <p:cNvSpPr/>
          <p:nvPr/>
        </p:nvSpPr>
        <p:spPr>
          <a:xfrm>
            <a:off x="323528" y="1772816"/>
            <a:ext cx="5196615" cy="523220"/>
          </a:xfrm>
          <a:prstGeom prst="rect">
            <a:avLst/>
          </a:prstGeom>
        </p:spPr>
        <p:txBody>
          <a:bodyPr wrap="none">
            <a:spAutoFit/>
          </a:bodyPr>
          <a:lstStyle/>
          <a:p>
            <a:r>
              <a:rPr lang="fr-FR" sz="2800" u="sng" dirty="0" smtClean="0">
                <a:solidFill>
                  <a:schemeClr val="bg1"/>
                </a:solidFill>
                <a:latin typeface="Arial Black" pitchFamily="34" charset="0"/>
              </a:rPr>
              <a:t>plus de vingt ans à vivre</a:t>
            </a:r>
            <a:r>
              <a:rPr lang="fr-FR" sz="2800" dirty="0" smtClean="0">
                <a:solidFill>
                  <a:schemeClr val="bg1"/>
                </a:solidFill>
                <a:latin typeface="Arial Black" pitchFamily="34" charset="0"/>
              </a:rPr>
              <a:t>. </a:t>
            </a:r>
            <a:endParaRPr lang="fr-FR" sz="2800" dirty="0">
              <a:solidFill>
                <a:schemeClr val="bg1"/>
              </a:solidFill>
              <a:latin typeface="Arial Black" pitchFamily="34" charset="0"/>
            </a:endParaRPr>
          </a:p>
        </p:txBody>
      </p:sp>
      <p:sp>
        <p:nvSpPr>
          <p:cNvPr id="41986" name="Rectangle 2"/>
          <p:cNvSpPr>
            <a:spLocks noChangeArrowheads="1"/>
          </p:cNvSpPr>
          <p:nvPr/>
        </p:nvSpPr>
        <p:spPr bwMode="auto">
          <a:xfrm>
            <a:off x="4067944" y="4869160"/>
            <a:ext cx="412196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0" i="0" u="sng"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nouveau rôle social.</a:t>
            </a:r>
            <a:endParaRPr kumimoji="0" lang="fr-FR" sz="2800" b="0" i="0" u="none" strike="noStrike" cap="none" normalizeH="0" baseline="0" dirty="0" smtClean="0">
              <a:ln>
                <a:noFill/>
              </a:ln>
              <a:solidFill>
                <a:schemeClr val="tx1"/>
              </a:solidFill>
              <a:effectLst/>
              <a:latin typeface="Arial Black" pitchFamily="34" charset="0"/>
            </a:endParaRPr>
          </a:p>
        </p:txBody>
      </p:sp>
      <p:pic>
        <p:nvPicPr>
          <p:cNvPr id="41987" name="Picture 3"/>
          <p:cNvPicPr>
            <a:picLocks noChangeAspect="1" noChangeArrowheads="1"/>
          </p:cNvPicPr>
          <p:nvPr/>
        </p:nvPicPr>
        <p:blipFill>
          <a:blip r:embed="rId3" cstate="print"/>
          <a:srcRect l="9450" t="10893" r="7391" b="12854"/>
          <a:stretch>
            <a:fillRect/>
          </a:stretch>
        </p:blipFill>
        <p:spPr bwMode="auto">
          <a:xfrm rot="719590">
            <a:off x="5845921" y="2489621"/>
            <a:ext cx="2841154" cy="226000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1988" name="Picture 4"/>
          <p:cNvPicPr>
            <a:picLocks noChangeAspect="1" noChangeArrowheads="1"/>
          </p:cNvPicPr>
          <p:nvPr/>
        </p:nvPicPr>
        <p:blipFill>
          <a:blip r:embed="rId4" cstate="print"/>
          <a:srcRect/>
          <a:stretch>
            <a:fillRect/>
          </a:stretch>
        </p:blipFill>
        <p:spPr bwMode="auto">
          <a:xfrm rot="21130237">
            <a:off x="586272" y="3229707"/>
            <a:ext cx="3330477" cy="289275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cxnSp>
        <p:nvCxnSpPr>
          <p:cNvPr id="21" name="Connecteur droit avec flèche 20"/>
          <p:cNvCxnSpPr/>
          <p:nvPr/>
        </p:nvCxnSpPr>
        <p:spPr>
          <a:xfrm>
            <a:off x="3707904" y="2276872"/>
            <a:ext cx="1512168" cy="26642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p:nvPicPr>
        <p:blipFill>
          <a:blip r:embed="rId5"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17</a:t>
            </a:fld>
            <a:endParaRPr lang="fr-FR" dirty="0"/>
          </a:p>
        </p:txBody>
      </p:sp>
      <p:sp>
        <p:nvSpPr>
          <p:cNvPr id="8" name="ZoneTexte 7"/>
          <p:cNvSpPr txBox="1"/>
          <p:nvPr/>
        </p:nvSpPr>
        <p:spPr>
          <a:xfrm>
            <a:off x="1259632" y="980728"/>
            <a:ext cx="7056784" cy="1815882"/>
          </a:xfrm>
          <a:prstGeom prst="rect">
            <a:avLst/>
          </a:prstGeom>
          <a:noFill/>
        </p:spPr>
        <p:txBody>
          <a:bodyPr wrap="square" rtlCol="0">
            <a:spAutoFit/>
          </a:bodyPr>
          <a:lstStyle/>
          <a:p>
            <a:endParaRPr lang="fr-FR" sz="2800" dirty="0" smtClean="0">
              <a:latin typeface="Myriad Web Pro" pitchFamily="34" charset="0"/>
            </a:endParaRPr>
          </a:p>
          <a:p>
            <a:endParaRPr lang="fr-FR" sz="2800" dirty="0" smtClean="0">
              <a:latin typeface="Myriad Web Pro" pitchFamily="34" charset="0"/>
            </a:endParaRPr>
          </a:p>
          <a:p>
            <a:pPr>
              <a:buFont typeface="Wingdings"/>
              <a:buChar char="à"/>
            </a:pPr>
            <a:r>
              <a:rPr lang="fr-FR" sz="2800" dirty="0" smtClean="0">
                <a:solidFill>
                  <a:schemeClr val="bg1"/>
                </a:solidFill>
                <a:latin typeface="Myriad Web Pro" pitchFamily="34" charset="0"/>
                <a:sym typeface="Wingdings" pitchFamily="2" charset="2"/>
              </a:rPr>
              <a:t> Besoins et Aspirations des Retraités</a:t>
            </a:r>
          </a:p>
          <a:p>
            <a:endParaRPr lang="fr-FR" sz="2800" dirty="0">
              <a:latin typeface="Myriad Web Pro" pitchFamily="34" charset="0"/>
              <a:sym typeface="Wingdings" pitchFamily="2" charset="2"/>
            </a:endParaRPr>
          </a:p>
        </p:txBody>
      </p:sp>
      <p:sp>
        <p:nvSpPr>
          <p:cNvPr id="15" name="Rectangle 14"/>
          <p:cNvSpPr/>
          <p:nvPr/>
        </p:nvSpPr>
        <p:spPr>
          <a:xfrm>
            <a:off x="1763688" y="2812866"/>
            <a:ext cx="5835444" cy="400110"/>
          </a:xfrm>
          <a:prstGeom prst="rect">
            <a:avLst/>
          </a:prstGeom>
          <a:solidFill>
            <a:schemeClr val="accent6">
              <a:lumMod val="20000"/>
              <a:lumOff val="80000"/>
            </a:schemeClr>
          </a:solidFill>
          <a:ln w="38100">
            <a:solidFill>
              <a:schemeClr val="tx1">
                <a:lumMod val="65000"/>
              </a:schemeClr>
            </a:solidFill>
          </a:ln>
        </p:spPr>
        <p:txBody>
          <a:bodyPr wrap="none">
            <a:spAutoFit/>
          </a:bodyPr>
          <a:lstStyle/>
          <a:p>
            <a:r>
              <a:rPr lang="fr-FR" sz="2000" u="sng" dirty="0" smtClean="0">
                <a:latin typeface="Arial Black" pitchFamily="34" charset="0"/>
              </a:rPr>
              <a:t>la retraite loisirs </a:t>
            </a:r>
            <a:r>
              <a:rPr lang="fr-FR" sz="2000" u="sng" dirty="0" smtClean="0">
                <a:latin typeface="Arial Black" pitchFamily="34" charset="0"/>
                <a:sym typeface="Wingdings" pitchFamily="2" charset="2"/>
              </a:rPr>
              <a:t></a:t>
            </a:r>
            <a:r>
              <a:rPr lang="fr-FR" sz="2000" u="sng" dirty="0" smtClean="0">
                <a:latin typeface="Arial Black" pitchFamily="34" charset="0"/>
              </a:rPr>
              <a:t> la retraite solidaire</a:t>
            </a:r>
            <a:r>
              <a:rPr lang="fr-FR" sz="2000" dirty="0" smtClean="0">
                <a:latin typeface="Arial Black" pitchFamily="34" charset="0"/>
              </a:rPr>
              <a:t> </a:t>
            </a:r>
            <a:endParaRPr lang="fr-FR" sz="2000" dirty="0">
              <a:latin typeface="Arial Black" pitchFamily="34" charset="0"/>
            </a:endParaRPr>
          </a:p>
        </p:txBody>
      </p:sp>
      <p:pic>
        <p:nvPicPr>
          <p:cNvPr id="43011" name="Picture 3"/>
          <p:cNvPicPr>
            <a:picLocks noChangeAspect="1" noChangeArrowheads="1"/>
          </p:cNvPicPr>
          <p:nvPr/>
        </p:nvPicPr>
        <p:blipFill>
          <a:blip r:embed="rId3" cstate="print"/>
          <a:srcRect/>
          <a:stretch>
            <a:fillRect/>
          </a:stretch>
        </p:blipFill>
        <p:spPr bwMode="auto">
          <a:xfrm>
            <a:off x="1691680" y="3539320"/>
            <a:ext cx="5976664" cy="2988332"/>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a:stretch>
            <a:fillRect/>
          </a:stretch>
        </p:blipFill>
        <p:spPr bwMode="auto">
          <a:xfrm>
            <a:off x="539552" y="188640"/>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ectangle 13"/>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6" name="Rectangle 15"/>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18</a:t>
            </a:fld>
            <a:endParaRPr lang="fr-FR" dirty="0"/>
          </a:p>
        </p:txBody>
      </p:sp>
      <p:sp>
        <p:nvSpPr>
          <p:cNvPr id="8" name="ZoneTexte 7"/>
          <p:cNvSpPr txBox="1"/>
          <p:nvPr/>
        </p:nvSpPr>
        <p:spPr>
          <a:xfrm>
            <a:off x="1475656" y="620688"/>
            <a:ext cx="7056784" cy="1231106"/>
          </a:xfrm>
          <a:prstGeom prst="rect">
            <a:avLst/>
          </a:prstGeom>
          <a:noFill/>
        </p:spPr>
        <p:txBody>
          <a:bodyPr wrap="square" rtlCol="0">
            <a:spAutoFit/>
          </a:bodyPr>
          <a:lstStyle/>
          <a:p>
            <a:endParaRPr lang="fr-FR" sz="2800" dirty="0" smtClean="0">
              <a:latin typeface="Myriad Web Pro" pitchFamily="34" charset="0"/>
            </a:endParaRPr>
          </a:p>
          <a:p>
            <a:pPr algn="ctr">
              <a:buFont typeface="Wingdings"/>
              <a:buChar char="à"/>
            </a:pPr>
            <a:r>
              <a:rPr lang="fr-FR" dirty="0" smtClean="0">
                <a:latin typeface="Myriad Web Pro" pitchFamily="34" charset="0"/>
                <a:sym typeface="Wingdings" pitchFamily="2" charset="2"/>
              </a:rPr>
              <a:t> Besoins et Aspirations des Retraités</a:t>
            </a:r>
          </a:p>
          <a:p>
            <a:endParaRPr lang="fr-FR" sz="2800" dirty="0">
              <a:latin typeface="Myriad Web Pro" pitchFamily="34" charset="0"/>
              <a:sym typeface="Wingdings" pitchFamily="2" charset="2"/>
            </a:endParaRPr>
          </a:p>
        </p:txBody>
      </p:sp>
      <p:sp>
        <p:nvSpPr>
          <p:cNvPr id="16" name="Rectangle 15"/>
          <p:cNvSpPr/>
          <p:nvPr/>
        </p:nvSpPr>
        <p:spPr>
          <a:xfrm>
            <a:off x="1115616" y="1700808"/>
            <a:ext cx="6751656" cy="400110"/>
          </a:xfrm>
          <a:prstGeom prst="rect">
            <a:avLst/>
          </a:prstGeom>
        </p:spPr>
        <p:txBody>
          <a:bodyPr wrap="none">
            <a:spAutoFit/>
          </a:bodyPr>
          <a:lstStyle/>
          <a:p>
            <a:r>
              <a:rPr lang="fr-FR" sz="2000" u="sng" dirty="0" smtClean="0">
                <a:latin typeface="Arial Black" pitchFamily="34" charset="0"/>
              </a:rPr>
              <a:t> On se projette d’une autre façon dans l’avenir</a:t>
            </a:r>
            <a:r>
              <a:rPr lang="fr-FR" sz="2000" dirty="0" smtClean="0">
                <a:latin typeface="Arial Black" pitchFamily="34" charset="0"/>
              </a:rPr>
              <a:t> </a:t>
            </a:r>
            <a:endParaRPr lang="fr-FR" sz="2000" dirty="0">
              <a:latin typeface="Arial Black" pitchFamily="34" charset="0"/>
            </a:endParaRPr>
          </a:p>
        </p:txBody>
      </p:sp>
      <p:pic>
        <p:nvPicPr>
          <p:cNvPr id="11" name="Picture 2"/>
          <p:cNvPicPr>
            <a:picLocks noChangeAspect="1" noChangeArrowheads="1"/>
          </p:cNvPicPr>
          <p:nvPr/>
        </p:nvPicPr>
        <p:blipFill>
          <a:blip r:embed="rId3" cstate="print"/>
          <a:srcRect/>
          <a:stretch>
            <a:fillRect/>
          </a:stretch>
        </p:blipFill>
        <p:spPr bwMode="auto">
          <a:xfrm>
            <a:off x="2195736" y="1988840"/>
            <a:ext cx="3888432" cy="207827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0241" name="Rectangle 1"/>
          <p:cNvSpPr>
            <a:spLocks noChangeArrowheads="1"/>
          </p:cNvSpPr>
          <p:nvPr/>
        </p:nvSpPr>
        <p:spPr bwMode="auto">
          <a:xfrm>
            <a:off x="724006" y="4206280"/>
            <a:ext cx="7664418" cy="2031325"/>
          </a:xfrm>
          <a:prstGeom prst="rect">
            <a:avLst/>
          </a:prstGeom>
          <a:solidFill>
            <a:srgbClr val="FFFF00"/>
          </a:solidFill>
          <a:ln w="57150">
            <a:solidFill>
              <a:schemeClr val="tx1"/>
            </a:solidFill>
            <a:miter lim="800000"/>
            <a:headEnd/>
            <a:tailEnd/>
          </a:ln>
          <a:effectLst>
            <a:innerShdw blurRad="63500" dist="50800" dir="18900000">
              <a:prstClr val="black">
                <a:alpha val="50000"/>
              </a:prstClr>
            </a:innerShdw>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sng" strike="noStrike" cap="none" normalizeH="0" baseline="0" dirty="0" smtClean="0">
                <a:ln>
                  <a:noFill/>
                </a:ln>
                <a:solidFill>
                  <a:srgbClr val="C00000"/>
                </a:solidFill>
                <a:effectLst/>
                <a:latin typeface="Myriad Web Pro" pitchFamily="34" charset="0"/>
                <a:ea typeface="Calibri" pitchFamily="34" charset="0"/>
                <a:cs typeface="Cheltenham"/>
              </a:rPr>
              <a:t>Construire une soci</a:t>
            </a:r>
            <a:r>
              <a:rPr kumimoji="0" lang="fr-FR" b="1" i="0" u="sng" strike="noStrike" cap="none" normalizeH="0" baseline="0" dirty="0" smtClean="0">
                <a:ln>
                  <a:noFill/>
                </a:ln>
                <a:solidFill>
                  <a:srgbClr val="C00000"/>
                </a:solidFill>
                <a:effectLst/>
                <a:latin typeface="Calibri"/>
                <a:ea typeface="Calibri" pitchFamily="34" charset="0"/>
                <a:cs typeface="Cheltenham"/>
              </a:rPr>
              <a:t>é</a:t>
            </a:r>
            <a:r>
              <a:rPr kumimoji="0" lang="fr-FR" b="1" i="0" u="sng" strike="noStrike" cap="none" normalizeH="0" baseline="0" dirty="0" smtClean="0">
                <a:ln>
                  <a:noFill/>
                </a:ln>
                <a:solidFill>
                  <a:srgbClr val="C00000"/>
                </a:solidFill>
                <a:effectLst/>
                <a:latin typeface="Myriad Web Pro" pitchFamily="34" charset="0"/>
                <a:ea typeface="Calibri" pitchFamily="34" charset="0"/>
                <a:cs typeface="Cheltenham"/>
              </a:rPr>
              <a:t>t</a:t>
            </a:r>
            <a:r>
              <a:rPr kumimoji="0" lang="fr-FR" b="1" i="0" u="sng" strike="noStrike" cap="none" normalizeH="0" baseline="0" dirty="0" smtClean="0">
                <a:ln>
                  <a:noFill/>
                </a:ln>
                <a:solidFill>
                  <a:srgbClr val="C00000"/>
                </a:solidFill>
                <a:effectLst/>
                <a:latin typeface="Calibri"/>
                <a:ea typeface="Calibri" pitchFamily="34" charset="0"/>
                <a:cs typeface="Cheltenham"/>
              </a:rPr>
              <a:t>é</a:t>
            </a:r>
            <a:r>
              <a:rPr kumimoji="0" lang="fr-FR" b="1" i="0" u="sng" strike="noStrike" cap="none" normalizeH="0" baseline="0" dirty="0" smtClean="0">
                <a:ln>
                  <a:noFill/>
                </a:ln>
                <a:solidFill>
                  <a:srgbClr val="C00000"/>
                </a:solidFill>
                <a:effectLst/>
                <a:latin typeface="Myriad Web Pro" pitchFamily="34" charset="0"/>
                <a:ea typeface="Calibri" pitchFamily="34" charset="0"/>
                <a:cs typeface="Cheltenham"/>
              </a:rPr>
              <a:t> pour tous les âges: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c</a:t>
            </a:r>
            <a:r>
              <a:rPr kumimoji="0" lang="fr-FR" b="1" i="0" u="none" strike="noStrike" cap="none" normalizeH="0" baseline="0" dirty="0" smtClean="0">
                <a:ln>
                  <a:noFill/>
                </a:ln>
                <a:solidFill>
                  <a:srgbClr val="C00000"/>
                </a:solidFill>
                <a:effectLst/>
                <a:latin typeface="Calibri"/>
                <a:ea typeface="Calibri" pitchFamily="34" charset="0"/>
                <a:cs typeface="Cheltenham"/>
              </a:rPr>
              <a:t>’</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est conqu</a:t>
            </a:r>
            <a:r>
              <a:rPr kumimoji="0" lang="fr-FR" b="1" i="0" u="none" strike="noStrike" cap="none" normalizeH="0" baseline="0" dirty="0" smtClean="0">
                <a:ln>
                  <a:noFill/>
                </a:ln>
                <a:solidFill>
                  <a:srgbClr val="C00000"/>
                </a:solidFill>
                <a:effectLst/>
                <a:latin typeface="Calibri"/>
                <a:ea typeface="Calibri" pitchFamily="34" charset="0"/>
                <a:cs typeface="Cheltenham"/>
              </a:rPr>
              <a:t>é</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rir un nouvel environnement :</a:t>
            </a:r>
          </a:p>
          <a:p>
            <a:pPr lvl="0" fontAlgn="base">
              <a:spcBef>
                <a:spcPct val="0"/>
              </a:spcBef>
              <a:spcAft>
                <a:spcPct val="0"/>
              </a:spcAft>
            </a:pPr>
            <a:r>
              <a:rPr lang="fr-FR" b="1" dirty="0">
                <a:solidFill>
                  <a:srgbClr val="C00000"/>
                </a:solidFill>
                <a:latin typeface="Myriad Web Pro" pitchFamily="34" charset="0"/>
                <a:ea typeface="Calibri" pitchFamily="34" charset="0"/>
                <a:cs typeface="Cheltenham"/>
              </a:rPr>
              <a:t>o</a:t>
            </a:r>
            <a:r>
              <a:rPr lang="fr-FR" b="1" dirty="0">
                <a:solidFill>
                  <a:srgbClr val="C00000"/>
                </a:solidFill>
                <a:latin typeface="Calibri"/>
                <a:ea typeface="Calibri" pitchFamily="34" charset="0"/>
                <a:cs typeface="Cheltenham"/>
              </a:rPr>
              <a:t>ù </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habitat, transports, services seront pens</a:t>
            </a:r>
            <a:r>
              <a:rPr kumimoji="0" lang="fr-FR" b="1" i="0" u="none" strike="noStrike" cap="none" normalizeH="0" baseline="0" dirty="0" smtClean="0">
                <a:ln>
                  <a:noFill/>
                </a:ln>
                <a:solidFill>
                  <a:srgbClr val="C00000"/>
                </a:solidFill>
                <a:effectLst/>
                <a:latin typeface="Calibri"/>
                <a:ea typeface="Calibri" pitchFamily="34" charset="0"/>
                <a:cs typeface="Cheltenham"/>
              </a:rPr>
              <a:t>é</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s pour tous les âges, </a:t>
            </a:r>
          </a:p>
          <a:p>
            <a:pPr marL="0" marR="0" lvl="0" indent="0"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o</a:t>
            </a:r>
            <a:r>
              <a:rPr kumimoji="0" lang="fr-FR" b="1" i="0" u="none" strike="noStrike" cap="none" normalizeH="0" baseline="0" dirty="0" smtClean="0">
                <a:ln>
                  <a:noFill/>
                </a:ln>
                <a:solidFill>
                  <a:srgbClr val="C00000"/>
                </a:solidFill>
                <a:effectLst/>
                <a:latin typeface="Calibri"/>
                <a:ea typeface="Calibri" pitchFamily="34" charset="0"/>
                <a:cs typeface="Cheltenham"/>
              </a:rPr>
              <a:t>ù</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 les politiques de sant</a:t>
            </a:r>
            <a:r>
              <a:rPr kumimoji="0" lang="fr-FR" b="1" i="0" u="none" strike="noStrike" cap="none" normalizeH="0" baseline="0" dirty="0" smtClean="0">
                <a:ln>
                  <a:noFill/>
                </a:ln>
                <a:solidFill>
                  <a:srgbClr val="C00000"/>
                </a:solidFill>
                <a:effectLst/>
                <a:latin typeface="Calibri"/>
                <a:ea typeface="Calibri" pitchFamily="34" charset="0"/>
                <a:cs typeface="Cheltenham"/>
              </a:rPr>
              <a:t>é</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 r</a:t>
            </a:r>
            <a:r>
              <a:rPr kumimoji="0" lang="fr-FR" b="1" i="0" u="none" strike="noStrike" cap="none" normalizeH="0" baseline="0" dirty="0" smtClean="0">
                <a:ln>
                  <a:noFill/>
                </a:ln>
                <a:solidFill>
                  <a:srgbClr val="C00000"/>
                </a:solidFill>
                <a:effectLst/>
                <a:latin typeface="Calibri"/>
                <a:ea typeface="Calibri" pitchFamily="34" charset="0"/>
                <a:cs typeface="Cheltenham"/>
              </a:rPr>
              <a:t>é</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pondront aux besoins de tous, </a:t>
            </a:r>
          </a:p>
          <a:p>
            <a:pPr marL="0" marR="0" lvl="0" indent="0"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o</a:t>
            </a:r>
            <a:r>
              <a:rPr kumimoji="0" lang="fr-FR" b="1" i="0" u="none" strike="noStrike" cap="none" normalizeH="0" baseline="0" dirty="0" smtClean="0">
                <a:ln>
                  <a:noFill/>
                </a:ln>
                <a:solidFill>
                  <a:srgbClr val="C00000"/>
                </a:solidFill>
                <a:effectLst/>
                <a:latin typeface="Calibri"/>
                <a:ea typeface="Calibri" pitchFamily="34" charset="0"/>
                <a:cs typeface="Cheltenham"/>
              </a:rPr>
              <a:t>ù</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 les solidarit</a:t>
            </a:r>
            <a:r>
              <a:rPr kumimoji="0" lang="fr-FR" b="1" i="0" u="none" strike="noStrike" cap="none" normalizeH="0" baseline="0" dirty="0" smtClean="0">
                <a:ln>
                  <a:noFill/>
                </a:ln>
                <a:solidFill>
                  <a:srgbClr val="C00000"/>
                </a:solidFill>
                <a:effectLst/>
                <a:latin typeface="Calibri"/>
                <a:ea typeface="Calibri" pitchFamily="34" charset="0"/>
                <a:cs typeface="Cheltenham"/>
              </a:rPr>
              <a:t>é</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s intergénérationnelles pourront s</a:t>
            </a:r>
            <a:r>
              <a:rPr kumimoji="0" lang="fr-FR" b="1" i="0" u="none" strike="noStrike" cap="none" normalizeH="0" baseline="0" dirty="0" smtClean="0">
                <a:ln>
                  <a:noFill/>
                </a:ln>
                <a:solidFill>
                  <a:srgbClr val="C00000"/>
                </a:solidFill>
                <a:effectLst/>
                <a:latin typeface="Calibri"/>
                <a:ea typeface="Calibri" pitchFamily="34" charset="0"/>
                <a:cs typeface="Cheltenham"/>
              </a:rPr>
              <a:t>’</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exprimer pleinement, </a:t>
            </a:r>
          </a:p>
          <a:p>
            <a:pPr marL="0" marR="0" lvl="0" indent="0"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o</a:t>
            </a:r>
            <a:r>
              <a:rPr kumimoji="0" lang="fr-FR" b="1" i="0" u="none" strike="noStrike" cap="none" normalizeH="0" baseline="0" dirty="0" smtClean="0">
                <a:ln>
                  <a:noFill/>
                </a:ln>
                <a:solidFill>
                  <a:srgbClr val="C00000"/>
                </a:solidFill>
                <a:effectLst/>
                <a:latin typeface="Calibri"/>
                <a:ea typeface="Calibri" pitchFamily="34" charset="0"/>
                <a:cs typeface="Cheltenham"/>
              </a:rPr>
              <a:t>ù</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 la culture, la formation seront accessibles </a:t>
            </a:r>
            <a:r>
              <a:rPr kumimoji="0" lang="fr-FR" b="1" i="0" u="none" strike="noStrike" cap="none" normalizeH="0" baseline="0" dirty="0" smtClean="0">
                <a:ln>
                  <a:noFill/>
                </a:ln>
                <a:solidFill>
                  <a:srgbClr val="C00000"/>
                </a:solidFill>
                <a:effectLst/>
                <a:latin typeface="Calibri"/>
                <a:ea typeface="Calibri" pitchFamily="34" charset="0"/>
                <a:cs typeface="Cheltenham"/>
              </a:rPr>
              <a:t>à</a:t>
            </a:r>
            <a:r>
              <a:rPr kumimoji="0" lang="fr-FR" b="1" i="0" u="none" strike="noStrike" cap="none" normalizeH="0" baseline="0" dirty="0" smtClean="0">
                <a:ln>
                  <a:noFill/>
                </a:ln>
                <a:solidFill>
                  <a:srgbClr val="C00000"/>
                </a:solidFill>
                <a:effectLst/>
                <a:latin typeface="Myriad Web Pro" pitchFamily="34" charset="0"/>
                <a:ea typeface="Calibri" pitchFamily="34" charset="0"/>
                <a:cs typeface="Cheltenham"/>
              </a:rPr>
              <a:t> tous les âges.</a:t>
            </a:r>
            <a:endParaRPr kumimoji="0" lang="fr-FR" b="1" i="0" u="none" strike="noStrike" cap="none" normalizeH="0" baseline="0" dirty="0" smtClean="0">
              <a:ln>
                <a:noFill/>
              </a:ln>
              <a:solidFill>
                <a:srgbClr val="C00000"/>
              </a:solidFill>
              <a:effectLst/>
              <a:latin typeface="Arial" pitchFamily="34" charset="0"/>
            </a:endParaRPr>
          </a:p>
        </p:txBody>
      </p:sp>
      <p:pic>
        <p:nvPicPr>
          <p:cNvPr id="15" name="Picture 2"/>
          <p:cNvPicPr>
            <a:picLocks noChangeAspect="1" noChangeArrowheads="1"/>
          </p:cNvPicPr>
          <p:nvPr/>
        </p:nvPicPr>
        <p:blipFill>
          <a:blip r:embed="rId4"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19</a:t>
            </a:fld>
            <a:endParaRPr lang="fr-FR" dirty="0"/>
          </a:p>
        </p:txBody>
      </p:sp>
      <p:sp>
        <p:nvSpPr>
          <p:cNvPr id="8" name="ZoneTexte 7"/>
          <p:cNvSpPr txBox="1"/>
          <p:nvPr/>
        </p:nvSpPr>
        <p:spPr>
          <a:xfrm>
            <a:off x="1475656" y="735558"/>
            <a:ext cx="7056784" cy="1231106"/>
          </a:xfrm>
          <a:prstGeom prst="rect">
            <a:avLst/>
          </a:prstGeom>
          <a:noFill/>
        </p:spPr>
        <p:txBody>
          <a:bodyPr wrap="square" rtlCol="0">
            <a:spAutoFit/>
          </a:bodyPr>
          <a:lstStyle/>
          <a:p>
            <a:endParaRPr lang="fr-FR" sz="2800" dirty="0" smtClean="0">
              <a:latin typeface="Myriad Web Pro" pitchFamily="34" charset="0"/>
            </a:endParaRPr>
          </a:p>
          <a:p>
            <a:pPr algn="ctr">
              <a:buFont typeface="Wingdings"/>
              <a:buChar char="à"/>
            </a:pPr>
            <a:r>
              <a:rPr lang="fr-FR" dirty="0" smtClean="0">
                <a:latin typeface="Myriad Web Pro" pitchFamily="34" charset="0"/>
                <a:sym typeface="Wingdings" pitchFamily="2" charset="2"/>
              </a:rPr>
              <a:t> Besoins et Aspirations des Retraités</a:t>
            </a:r>
          </a:p>
          <a:p>
            <a:endParaRPr lang="fr-FR" sz="2800" dirty="0">
              <a:latin typeface="Myriad Web Pro" pitchFamily="34" charset="0"/>
              <a:sym typeface="Wingdings" pitchFamily="2" charset="2"/>
            </a:endParaRPr>
          </a:p>
        </p:txBody>
      </p:sp>
      <p:sp>
        <p:nvSpPr>
          <p:cNvPr id="16" name="Rectangle 15"/>
          <p:cNvSpPr/>
          <p:nvPr/>
        </p:nvSpPr>
        <p:spPr>
          <a:xfrm>
            <a:off x="1115616" y="1700808"/>
            <a:ext cx="6408712" cy="400110"/>
          </a:xfrm>
          <a:prstGeom prst="rect">
            <a:avLst/>
          </a:prstGeom>
        </p:spPr>
        <p:txBody>
          <a:bodyPr wrap="square">
            <a:spAutoFit/>
          </a:bodyPr>
          <a:lstStyle/>
          <a:p>
            <a:r>
              <a:rPr lang="fr-FR" sz="2000" u="sng" dirty="0" smtClean="0">
                <a:latin typeface="Arial Black" pitchFamily="34" charset="0"/>
              </a:rPr>
              <a:t> LSR membre du groupe des 9 depuis 2014</a:t>
            </a:r>
            <a:r>
              <a:rPr lang="fr-FR" sz="2000" dirty="0" smtClean="0">
                <a:latin typeface="Arial Black" pitchFamily="34" charset="0"/>
              </a:rPr>
              <a:t> </a:t>
            </a:r>
            <a:endParaRPr lang="fr-FR" sz="2000" dirty="0">
              <a:latin typeface="Arial Black" pitchFamily="34" charset="0"/>
            </a:endParaRPr>
          </a:p>
        </p:txBody>
      </p:sp>
      <p:sp>
        <p:nvSpPr>
          <p:cNvPr id="10241" name="Rectangle 1"/>
          <p:cNvSpPr>
            <a:spLocks noChangeArrowheads="1"/>
          </p:cNvSpPr>
          <p:nvPr/>
        </p:nvSpPr>
        <p:spPr bwMode="auto">
          <a:xfrm>
            <a:off x="724006" y="4483280"/>
            <a:ext cx="7664418" cy="1477328"/>
          </a:xfrm>
          <a:prstGeom prst="rect">
            <a:avLst/>
          </a:prstGeom>
          <a:solidFill>
            <a:srgbClr val="FFFF00"/>
          </a:solidFill>
          <a:ln w="57150">
            <a:solidFill>
              <a:schemeClr val="tx1"/>
            </a:solidFill>
            <a:miter lim="800000"/>
            <a:headEnd/>
            <a:tailEnd/>
          </a:ln>
          <a:effectLst>
            <a:innerShdw blurRad="63500" dist="50800" dir="18900000">
              <a:prstClr val="black">
                <a:alpha val="50000"/>
              </a:prstClr>
            </a:innerShdw>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C00000"/>
                </a:solidFill>
                <a:effectLst/>
                <a:latin typeface="Arial" pitchFamily="34" charset="0"/>
              </a:rPr>
              <a:t>LSR y contribue à la</a:t>
            </a:r>
            <a:r>
              <a:rPr kumimoji="0" lang="fr-FR" b="1" i="0" u="none" strike="noStrike" cap="none" normalizeH="0" dirty="0" smtClean="0">
                <a:ln>
                  <a:noFill/>
                </a:ln>
                <a:solidFill>
                  <a:srgbClr val="C00000"/>
                </a:solidFill>
                <a:effectLst/>
                <a:latin typeface="Arial" pitchFamily="34" charset="0"/>
              </a:rPr>
              <a:t> défense du pouvoir d’achat et agit pour des aspects spécifiques </a:t>
            </a:r>
            <a:r>
              <a:rPr lang="fr-FR" b="1" dirty="0" smtClean="0">
                <a:solidFill>
                  <a:srgbClr val="C00000"/>
                </a:solidFill>
                <a:latin typeface="Arial" pitchFamily="34" charset="0"/>
              </a:rPr>
              <a:t>notamment </a:t>
            </a:r>
            <a:r>
              <a:rPr kumimoji="0" lang="fr-FR" b="1" i="0" u="none" strike="noStrike" cap="none" normalizeH="0" dirty="0" smtClean="0">
                <a:ln>
                  <a:noFill/>
                </a:ln>
                <a:solidFill>
                  <a:srgbClr val="C00000"/>
                </a:solidFill>
                <a:effectLst/>
                <a:latin typeface="Arial" pitchFamily="34" charset="0"/>
              </a:rPr>
              <a:t>le droit:</a:t>
            </a:r>
          </a:p>
          <a:p>
            <a:pPr marL="742950" lvl="1" indent="-285750" fontAlgn="base">
              <a:spcBef>
                <a:spcPct val="0"/>
              </a:spcBef>
              <a:spcAft>
                <a:spcPct val="0"/>
              </a:spcAft>
              <a:buFontTx/>
              <a:buChar char="-"/>
            </a:pPr>
            <a:r>
              <a:rPr lang="fr-FR" b="1" dirty="0" smtClean="0">
                <a:solidFill>
                  <a:srgbClr val="C00000"/>
                </a:solidFill>
                <a:latin typeface="Arial" pitchFamily="34" charset="0"/>
              </a:rPr>
              <a:t>aux loisirs</a:t>
            </a:r>
          </a:p>
          <a:p>
            <a:pPr marL="742950" lvl="1" indent="-285750" fontAlgn="base">
              <a:spcBef>
                <a:spcPct val="0"/>
              </a:spcBef>
              <a:spcAft>
                <a:spcPct val="0"/>
              </a:spcAft>
              <a:buFontTx/>
              <a:buChar char="-"/>
            </a:pPr>
            <a:r>
              <a:rPr lang="fr-FR" b="1" dirty="0" smtClean="0">
                <a:solidFill>
                  <a:srgbClr val="C00000"/>
                </a:solidFill>
                <a:latin typeface="Arial" pitchFamily="34" charset="0"/>
              </a:rPr>
              <a:t>à la culture</a:t>
            </a:r>
          </a:p>
          <a:p>
            <a:pPr marL="742950" lvl="1" indent="-285750" fontAlgn="base">
              <a:spcBef>
                <a:spcPct val="0"/>
              </a:spcBef>
              <a:spcAft>
                <a:spcPct val="0"/>
              </a:spcAft>
              <a:buFontTx/>
              <a:buChar char="-"/>
            </a:pPr>
            <a:r>
              <a:rPr lang="fr-FR" b="1" dirty="0" smtClean="0">
                <a:solidFill>
                  <a:srgbClr val="C00000"/>
                </a:solidFill>
                <a:latin typeface="Arial" pitchFamily="34" charset="0"/>
              </a:rPr>
              <a:t>aux vacances</a:t>
            </a:r>
            <a:endParaRPr kumimoji="0" lang="fr-FR" b="1" i="0" u="none" strike="noStrike" cap="none" normalizeH="0" baseline="0" dirty="0" smtClean="0">
              <a:ln>
                <a:noFill/>
              </a:ln>
              <a:solidFill>
                <a:srgbClr val="C00000"/>
              </a:solidFill>
              <a:effectLst/>
              <a:latin typeface="Arial" pitchFamily="34" charset="0"/>
            </a:endParaRPr>
          </a:p>
        </p:txBody>
      </p:sp>
      <p:pic>
        <p:nvPicPr>
          <p:cNvPr id="15" name="Picture 2"/>
          <p:cNvPicPr>
            <a:picLocks noChangeAspect="1" noChangeArrowheads="1"/>
          </p:cNvPicPr>
          <p:nvPr/>
        </p:nvPicPr>
        <p:blipFill>
          <a:blip r:embed="rId3"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8" name="Rectangle 17"/>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pic>
        <p:nvPicPr>
          <p:cNvPr id="12" name="Image 11"/>
          <p:cNvPicPr/>
          <p:nvPr/>
        </p:nvPicPr>
        <p:blipFill>
          <a:blip r:embed="rId4">
            <a:extLst>
              <a:ext uri="{28A0092B-C50C-407E-A947-70E740481C1C}">
                <a14:useLocalDpi xmlns:a14="http://schemas.microsoft.com/office/drawing/2010/main" val="0"/>
              </a:ext>
            </a:extLst>
          </a:blip>
          <a:stretch>
            <a:fillRect/>
          </a:stretch>
        </p:blipFill>
        <p:spPr>
          <a:xfrm>
            <a:off x="323528" y="3429000"/>
            <a:ext cx="8424936" cy="864096"/>
          </a:xfrm>
          <a:prstGeom prst="rect">
            <a:avLst/>
          </a:prstGeom>
        </p:spPr>
      </p:pic>
    </p:spTree>
    <p:extLst>
      <p:ext uri="{BB962C8B-B14F-4D97-AF65-F5344CB8AC3E}">
        <p14:creationId xmlns:p14="http://schemas.microsoft.com/office/powerpoint/2010/main" val="153160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1C626535-2F9D-4D08-9783-7071F6CD7D39}" type="slidenum">
              <a:rPr lang="fr-FR" smtClean="0"/>
              <a:pPr/>
              <a:t>2</a:t>
            </a:fld>
            <a:endParaRPr lang="fr-FR" dirty="0"/>
          </a:p>
        </p:txBody>
      </p:sp>
      <p:sp>
        <p:nvSpPr>
          <p:cNvPr id="15" name="Titre 1"/>
          <p:cNvSpPr>
            <a:spLocks noGrp="1"/>
          </p:cNvSpPr>
          <p:nvPr>
            <p:ph type="ctrTitle"/>
          </p:nvPr>
        </p:nvSpPr>
        <p:spPr>
          <a:xfrm>
            <a:off x="4644008" y="332656"/>
            <a:ext cx="2232248" cy="720080"/>
          </a:xfrm>
          <a:ln>
            <a:noFill/>
          </a:ln>
        </p:spPr>
        <p:txBody>
          <a:bodyPr>
            <a:normAutofit/>
          </a:bodyPr>
          <a:lstStyle/>
          <a:p>
            <a:pPr algn="ctr"/>
            <a:r>
              <a:rPr lang="fr-FR" sz="1200" i="1" spc="0" dirty="0" smtClean="0">
                <a:ln w="18415" cmpd="sng">
                  <a:solidFill>
                    <a:srgbClr val="FFFFFF"/>
                  </a:solidFill>
                  <a:prstDash val="solid"/>
                </a:ln>
                <a:solidFill>
                  <a:srgbClr val="FFFFFF"/>
                </a:solidFill>
                <a:effectLst/>
                <a:latin typeface="Adobe Pi Std" pitchFamily="82" charset="0"/>
              </a:rPr>
              <a:t>Thème1 :</a:t>
            </a:r>
            <a:br>
              <a:rPr lang="fr-FR" sz="1200" i="1" spc="0" dirty="0" smtClean="0">
                <a:ln w="18415" cmpd="sng">
                  <a:solidFill>
                    <a:srgbClr val="FFFFFF"/>
                  </a:solidFill>
                  <a:prstDash val="solid"/>
                </a:ln>
                <a:solidFill>
                  <a:srgbClr val="FFFFFF"/>
                </a:solidFill>
                <a:effectLst/>
                <a:latin typeface="Adobe Pi Std" pitchFamily="82" charset="0"/>
              </a:rPr>
            </a:br>
            <a:r>
              <a:rPr lang="fr-FR" sz="1200" i="1" spc="0" dirty="0" smtClean="0">
                <a:ln w="18415" cmpd="sng">
                  <a:solidFill>
                    <a:srgbClr val="FFFFFF"/>
                  </a:solidFill>
                  <a:prstDash val="solid"/>
                </a:ln>
                <a:solidFill>
                  <a:srgbClr val="FFFFFF"/>
                </a:solidFill>
                <a:effectLst/>
                <a:latin typeface="Adobe Pi Std" pitchFamily="82" charset="0"/>
              </a:rPr>
              <a:t> QUI SONT LES RETRAITES</a:t>
            </a:r>
            <a:br>
              <a:rPr lang="fr-FR" sz="1200" i="1" spc="0" dirty="0" smtClean="0">
                <a:ln w="18415" cmpd="sng">
                  <a:solidFill>
                    <a:srgbClr val="FFFFFF"/>
                  </a:solidFill>
                  <a:prstDash val="solid"/>
                </a:ln>
                <a:solidFill>
                  <a:srgbClr val="FFFFFF"/>
                </a:solidFill>
                <a:effectLst/>
                <a:latin typeface="Adobe Pi Std" pitchFamily="82" charset="0"/>
              </a:rPr>
            </a:br>
            <a:r>
              <a:rPr lang="fr-FR" sz="1200" i="1" spc="0" dirty="0" smtClean="0">
                <a:ln w="18415" cmpd="sng">
                  <a:solidFill>
                    <a:srgbClr val="FFFFFF"/>
                  </a:solidFill>
                  <a:prstDash val="solid"/>
                </a:ln>
                <a:solidFill>
                  <a:srgbClr val="FFFFFF"/>
                </a:solidFill>
                <a:effectLst/>
                <a:latin typeface="Adobe Pi Std" pitchFamily="82" charset="0"/>
              </a:rPr>
              <a:t>AUJOURD’HUI ?</a:t>
            </a:r>
            <a:endParaRPr lang="fr-FR" sz="1200" i="1" spc="0" dirty="0">
              <a:ln w="18415" cmpd="sng">
                <a:solidFill>
                  <a:srgbClr val="FFFFFF"/>
                </a:solidFill>
                <a:prstDash val="solid"/>
              </a:ln>
              <a:solidFill>
                <a:srgbClr val="FFFFFF"/>
              </a:solidFill>
              <a:effectLst/>
              <a:latin typeface="Adobe Pi Std" pitchFamily="82" charset="0"/>
            </a:endParaRPr>
          </a:p>
        </p:txBody>
      </p:sp>
      <p:pic>
        <p:nvPicPr>
          <p:cNvPr id="4100" name="Picture 4" descr="009.jpg"/>
          <p:cNvPicPr>
            <a:picLocks noChangeAspect="1" noChangeArrowheads="1"/>
          </p:cNvPicPr>
          <p:nvPr/>
        </p:nvPicPr>
        <p:blipFill>
          <a:blip r:embed="rId3" cstate="print"/>
          <a:srcRect/>
          <a:stretch>
            <a:fillRect/>
          </a:stretch>
        </p:blipFill>
        <p:spPr bwMode="auto">
          <a:xfrm>
            <a:off x="7308304" y="1772816"/>
            <a:ext cx="1504644" cy="1008112"/>
          </a:xfrm>
          <a:prstGeom prst="rect">
            <a:avLst/>
          </a:prstGeom>
          <a:noFill/>
        </p:spPr>
      </p:pic>
      <p:sp>
        <p:nvSpPr>
          <p:cNvPr id="10" name="Rectangle 9"/>
          <p:cNvSpPr/>
          <p:nvPr/>
        </p:nvSpPr>
        <p:spPr>
          <a:xfrm>
            <a:off x="1907704" y="1772816"/>
            <a:ext cx="5817618" cy="923330"/>
          </a:xfrm>
          <a:prstGeom prst="rect">
            <a:avLst/>
          </a:prstGeom>
          <a:noFill/>
          <a:ln>
            <a:noFill/>
          </a:ln>
        </p:spPr>
        <p:txBody>
          <a:bodyPr wrap="square" lIns="91440" tIns="45720" rIns="91440" bIns="45720">
            <a:spAutoFit/>
          </a:bodyPr>
          <a:lstStyle/>
          <a:p>
            <a:pPr algn="ctr"/>
            <a:r>
              <a:rPr lang="fr-F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Retraité = Vieux ?</a:t>
            </a:r>
          </a:p>
        </p:txBody>
      </p:sp>
      <p:sp>
        <p:nvSpPr>
          <p:cNvPr id="4102" name="Rectangle 6"/>
          <p:cNvSpPr>
            <a:spLocks noChangeArrowheads="1"/>
          </p:cNvSpPr>
          <p:nvPr/>
        </p:nvSpPr>
        <p:spPr bwMode="auto">
          <a:xfrm>
            <a:off x="0" y="2420888"/>
            <a:ext cx="2435282"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Christian PIHET</a:t>
            </a:r>
            <a:endParaRPr kumimoji="0" lang="fr-FR"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Professeur, Universit</a:t>
            </a:r>
            <a:r>
              <a:rPr kumimoji="0" lang="fr-FR" sz="1000" b="1"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0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d</a:t>
            </a:r>
            <a:r>
              <a:rPr kumimoji="0" lang="fr-FR" sz="10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0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Angers</a:t>
            </a:r>
            <a:endParaRPr kumimoji="0" lang="fr-FR"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101" name="Image 1" descr="logo-bureautique-long-quadri.jpg"/>
          <p:cNvPicPr>
            <a:picLocks noChangeAspect="1" noChangeArrowheads="1"/>
          </p:cNvPicPr>
          <p:nvPr/>
        </p:nvPicPr>
        <p:blipFill>
          <a:blip r:embed="rId4" cstate="print"/>
          <a:srcRect/>
          <a:stretch>
            <a:fillRect/>
          </a:stretch>
        </p:blipFill>
        <p:spPr bwMode="auto">
          <a:xfrm>
            <a:off x="107504" y="2132856"/>
            <a:ext cx="1010328" cy="288032"/>
          </a:xfrm>
          <a:prstGeom prst="rect">
            <a:avLst/>
          </a:prstGeom>
          <a:noFill/>
        </p:spPr>
      </p:pic>
      <p:sp>
        <p:nvSpPr>
          <p:cNvPr id="4103" name="Rectangle 7"/>
          <p:cNvSpPr>
            <a:spLocks noChangeArrowheads="1"/>
          </p:cNvSpPr>
          <p:nvPr/>
        </p:nvSpPr>
        <p:spPr bwMode="auto">
          <a:xfrm>
            <a:off x="395536" y="2971691"/>
            <a:ext cx="8568952"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effectLst/>
                <a:latin typeface="Myriad Pro" pitchFamily="34" charset="0"/>
                <a:ea typeface="Calibri" pitchFamily="34" charset="0"/>
                <a:cs typeface="Times New Roman" pitchFamily="18" charset="0"/>
              </a:rPr>
              <a:t>Les définitions du vieillissement peuvent varier selon les points de vue adoptés, médical, social, culturel… En termes d’étude démographique, le vieillissement d’une population est l’accroissement de la proportion de personnes « âgées » dans la population. Il s’agit donc avant tout d’un rapport entre groupes d’âge et pas forcément l’augmentation du nombre de personnes âgées. La question suivante est alors naturellement celle du seuil statistique à partir duquel on devient « âgé ». Il faut alors à nouveau différencier le vieillissement biologique, interindividuel et le vieillissement social, fixé par exemple par les dispositifs d’accès aux droits à pensions. C’est ainsi qu’en France on semble passer progressivement du seuil de 60 à celui de 65 ans.</a:t>
            </a:r>
            <a:endParaRPr kumimoji="0" lang="fr-FR" sz="2000" b="0" i="0" u="none" strike="noStrike" cap="none" normalizeH="0" baseline="0" dirty="0" smtClean="0">
              <a:ln>
                <a:noFill/>
              </a:ln>
              <a:effectLst/>
              <a:latin typeface="Myriad Pro" pitchFamily="34" charset="0"/>
              <a:cs typeface="Arial" pitchFamily="34" charset="0"/>
            </a:endParaRPr>
          </a:p>
        </p:txBody>
      </p:sp>
      <p:sp>
        <p:nvSpPr>
          <p:cNvPr id="13" name="ZoneTexte 12"/>
          <p:cNvSpPr txBox="1"/>
          <p:nvPr/>
        </p:nvSpPr>
        <p:spPr>
          <a:xfrm>
            <a:off x="2123728" y="980728"/>
            <a:ext cx="1440160" cy="369332"/>
          </a:xfrm>
          <a:prstGeom prst="rect">
            <a:avLst/>
          </a:prstGeom>
          <a:noFill/>
          <a:ln w="28575">
            <a:solidFill>
              <a:schemeClr val="tx1">
                <a:lumMod val="65000"/>
              </a:schemeClr>
            </a:solidFill>
          </a:ln>
        </p:spPr>
        <p:txBody>
          <a:bodyPr wrap="square" rtlCol="0">
            <a:spAutoFit/>
          </a:bodyPr>
          <a:lstStyle/>
          <a:p>
            <a:r>
              <a:rPr lang="fr-FR" dirty="0" smtClean="0"/>
              <a:t>INTRO :</a:t>
            </a:r>
            <a:endParaRPr lang="fr-FR" dirty="0"/>
          </a:p>
        </p:txBody>
      </p:sp>
      <p:pic>
        <p:nvPicPr>
          <p:cNvPr id="12" name="Picture 2"/>
          <p:cNvPicPr>
            <a:picLocks noChangeAspect="1" noChangeArrowheads="1"/>
          </p:cNvPicPr>
          <p:nvPr/>
        </p:nvPicPr>
        <p:blipFill>
          <a:blip r:embed="rId5"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ectangle 13"/>
          <p:cNvSpPr/>
          <p:nvPr/>
        </p:nvSpPr>
        <p:spPr>
          <a:xfrm>
            <a:off x="2627784" y="188641"/>
            <a:ext cx="5832648" cy="707886"/>
          </a:xfrm>
          <a:prstGeom prst="rect">
            <a:avLst/>
          </a:prstGeom>
        </p:spPr>
        <p:txBody>
          <a:bodyPr wrap="square">
            <a:spAutoFit/>
          </a:bodyPr>
          <a:lstStyle/>
          <a:p>
            <a:pPr algn="ctr"/>
            <a:r>
              <a:rPr lang="fr-FR" sz="2000" dirty="0" smtClean="0">
                <a:latin typeface="Myriad Pro" pitchFamily="34" charset="0"/>
              </a:rPr>
              <a:t>STAGE DE FORMATION Fédéral</a:t>
            </a:r>
          </a:p>
          <a:p>
            <a:pPr algn="ctr"/>
            <a:r>
              <a:rPr lang="fr-FR" sz="2000"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20</a:t>
            </a:fld>
            <a:endParaRPr lang="fr-FR" dirty="0"/>
          </a:p>
        </p:txBody>
      </p:sp>
      <p:sp>
        <p:nvSpPr>
          <p:cNvPr id="8" name="ZoneTexte 7"/>
          <p:cNvSpPr txBox="1"/>
          <p:nvPr/>
        </p:nvSpPr>
        <p:spPr>
          <a:xfrm>
            <a:off x="1619672" y="332656"/>
            <a:ext cx="7056784" cy="954107"/>
          </a:xfrm>
          <a:prstGeom prst="rect">
            <a:avLst/>
          </a:prstGeom>
          <a:noFill/>
        </p:spPr>
        <p:txBody>
          <a:bodyPr wrap="square" rtlCol="0">
            <a:spAutoFit/>
          </a:bodyPr>
          <a:lstStyle/>
          <a:p>
            <a:endParaRPr lang="fr-FR" sz="2800" dirty="0" smtClean="0">
              <a:latin typeface="Myriad Web Pro" pitchFamily="34" charset="0"/>
            </a:endParaRPr>
          </a:p>
          <a:p>
            <a:pPr>
              <a:buFont typeface="Wingdings"/>
              <a:buChar char="à"/>
            </a:pPr>
            <a:r>
              <a:rPr lang="fr-FR" sz="2800" dirty="0" smtClean="0">
                <a:latin typeface="Myriad Web Pro" pitchFamily="34" charset="0"/>
                <a:sym typeface="Wingdings" pitchFamily="2" charset="2"/>
              </a:rPr>
              <a:t> Besoins et Aspirations des Retraités</a:t>
            </a:r>
          </a:p>
        </p:txBody>
      </p:sp>
      <p:sp>
        <p:nvSpPr>
          <p:cNvPr id="17" name="Rectangle 16"/>
          <p:cNvSpPr/>
          <p:nvPr/>
        </p:nvSpPr>
        <p:spPr>
          <a:xfrm>
            <a:off x="2195736" y="1628800"/>
            <a:ext cx="4572000" cy="1323439"/>
          </a:xfrm>
          <a:prstGeom prst="rect">
            <a:avLst/>
          </a:prstGeom>
        </p:spPr>
        <p:txBody>
          <a:bodyPr>
            <a:spAutoFit/>
          </a:bodyPr>
          <a:lstStyle/>
          <a:p>
            <a:r>
              <a:rPr lang="fr-FR" sz="2000" u="sng" dirty="0" smtClean="0">
                <a:solidFill>
                  <a:schemeClr val="bg1"/>
                </a:solidFill>
                <a:latin typeface="Arial Black" pitchFamily="34" charset="0"/>
              </a:rPr>
              <a:t>Une période de plus en plus longue, saine, riche, active, pour un nombre grandissant</a:t>
            </a:r>
          </a:p>
          <a:p>
            <a:r>
              <a:rPr lang="fr-FR" sz="2000" u="sng" dirty="0" smtClean="0">
                <a:solidFill>
                  <a:schemeClr val="bg1"/>
                </a:solidFill>
                <a:latin typeface="Arial Black" pitchFamily="34" charset="0"/>
              </a:rPr>
              <a:t> de Citoyens</a:t>
            </a:r>
            <a:endParaRPr lang="fr-FR" sz="2000" dirty="0">
              <a:solidFill>
                <a:schemeClr val="bg1"/>
              </a:solidFill>
              <a:latin typeface="Arial Black" pitchFamily="34" charset="0"/>
            </a:endParaRPr>
          </a:p>
        </p:txBody>
      </p:sp>
      <p:pic>
        <p:nvPicPr>
          <p:cNvPr id="44034" name="Picture 2"/>
          <p:cNvPicPr>
            <a:picLocks noChangeAspect="1" noChangeArrowheads="1"/>
          </p:cNvPicPr>
          <p:nvPr/>
        </p:nvPicPr>
        <p:blipFill>
          <a:blip r:embed="rId3" cstate="print"/>
          <a:srcRect/>
          <a:stretch>
            <a:fillRect/>
          </a:stretch>
        </p:blipFill>
        <p:spPr bwMode="auto">
          <a:xfrm>
            <a:off x="5800654" y="3356992"/>
            <a:ext cx="2897193" cy="3281654"/>
          </a:xfrm>
          <a:prstGeom prst="rect">
            <a:avLst/>
          </a:prstGeom>
          <a:noFill/>
          <a:ln w="9525">
            <a:solidFill>
              <a:srgbClr val="FF0000"/>
            </a:solidFill>
            <a:miter lim="800000"/>
            <a:headEnd/>
            <a:tailEnd/>
          </a:ln>
        </p:spPr>
      </p:pic>
      <p:sp>
        <p:nvSpPr>
          <p:cNvPr id="12" name="Rectangle 11"/>
          <p:cNvSpPr/>
          <p:nvPr/>
        </p:nvSpPr>
        <p:spPr>
          <a:xfrm rot="21014767">
            <a:off x="670756" y="3874280"/>
            <a:ext cx="4572000" cy="1938992"/>
          </a:xfrm>
          <a:prstGeom prst="rect">
            <a:avLst/>
          </a:prstGeom>
          <a:ln>
            <a:solidFill>
              <a:srgbClr val="FF0000"/>
            </a:solidFill>
          </a:ln>
        </p:spPr>
        <p:txBody>
          <a:bodyPr>
            <a:spAutoFit/>
          </a:bodyPr>
          <a:lstStyle/>
          <a:p>
            <a:pPr algn="ctr"/>
            <a:r>
              <a:rPr lang="fr-FR" sz="2400" b="1" u="sng" dirty="0" smtClean="0">
                <a:solidFill>
                  <a:srgbClr val="002060"/>
                </a:solidFill>
              </a:rPr>
              <a:t>« Mais après tout, </a:t>
            </a:r>
          </a:p>
          <a:p>
            <a:pPr algn="ctr"/>
            <a:r>
              <a:rPr lang="fr-FR" sz="2400" b="1" u="sng" dirty="0" smtClean="0">
                <a:solidFill>
                  <a:srgbClr val="002060"/>
                </a:solidFill>
              </a:rPr>
              <a:t>vivre plus longtemps et en bonne santé, </a:t>
            </a:r>
          </a:p>
          <a:p>
            <a:pPr algn="ctr"/>
            <a:r>
              <a:rPr lang="fr-FR" sz="2400" b="1" u="sng" dirty="0" smtClean="0">
                <a:solidFill>
                  <a:srgbClr val="002060"/>
                </a:solidFill>
              </a:rPr>
              <a:t>c’est plutôt </a:t>
            </a:r>
          </a:p>
          <a:p>
            <a:pPr algn="ctr"/>
            <a:r>
              <a:rPr lang="fr-FR" sz="2400" b="1" u="sng" dirty="0" smtClean="0">
                <a:solidFill>
                  <a:srgbClr val="002060"/>
                </a:solidFill>
              </a:rPr>
              <a:t>une bonne nouvelle</a:t>
            </a:r>
            <a:r>
              <a:rPr lang="fr-FR" b="1" u="sng" dirty="0" smtClean="0">
                <a:solidFill>
                  <a:srgbClr val="002060"/>
                </a:solidFill>
              </a:rPr>
              <a:t>.</a:t>
            </a:r>
            <a:r>
              <a:rPr lang="fr-FR" b="1" dirty="0" smtClean="0">
                <a:solidFill>
                  <a:srgbClr val="002060"/>
                </a:solidFill>
              </a:rPr>
              <a:t> !!!</a:t>
            </a:r>
            <a:endParaRPr lang="fr-FR" b="1" dirty="0">
              <a:solidFill>
                <a:srgbClr val="002060"/>
              </a:solidFill>
            </a:endParaRPr>
          </a:p>
        </p:txBody>
      </p:sp>
      <p:sp>
        <p:nvSpPr>
          <p:cNvPr id="15" name="Rectangle 14"/>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6" name="Rectangle 15"/>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pic>
        <p:nvPicPr>
          <p:cNvPr id="18" name="Picture 2"/>
          <p:cNvPicPr>
            <a:picLocks noChangeAspect="1" noChangeArrowheads="1"/>
          </p:cNvPicPr>
          <p:nvPr/>
        </p:nvPicPr>
        <p:blipFill>
          <a:blip r:embed="rId4"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à quatre flèches 15"/>
          <p:cNvSpPr/>
          <p:nvPr/>
        </p:nvSpPr>
        <p:spPr>
          <a:xfrm>
            <a:off x="395536" y="2780928"/>
            <a:ext cx="8280920" cy="1872208"/>
          </a:xfrm>
          <a:prstGeom prst="quadArrowCallout">
            <a:avLst>
              <a:gd name="adj1" fmla="val 18515"/>
              <a:gd name="adj2" fmla="val 18515"/>
              <a:gd name="adj3" fmla="val 18515"/>
              <a:gd name="adj4" fmla="val 48123"/>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6081" name="Rectangle 1"/>
          <p:cNvSpPr>
            <a:spLocks noChangeArrowheads="1"/>
          </p:cNvSpPr>
          <p:nvPr/>
        </p:nvSpPr>
        <p:spPr bwMode="auto">
          <a:xfrm>
            <a:off x="1042421" y="1348989"/>
            <a:ext cx="7562198" cy="584775"/>
          </a:xfrm>
          <a:prstGeom prst="rect">
            <a:avLst/>
          </a:prstGeom>
          <a:noFill/>
          <a:ln w="9525">
            <a:solidFill>
              <a:srgbClr val="FF0000"/>
            </a:solidFill>
            <a:miter lim="800000"/>
            <a:headEnd/>
            <a:tailEnd/>
          </a:ln>
          <a:effectLst>
            <a:outerShdw blurRad="50800" dist="38100" dir="8100000" algn="tr" rotWithShape="0">
              <a:prstClr val="black">
                <a:alpha val="40000"/>
              </a:prstClr>
            </a:outerShdw>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fr-FR" sz="3200" b="0" i="0" u="sng" strike="noStrike" cap="none" normalizeH="0" baseline="0" dirty="0" smtClean="0">
                <a:ln>
                  <a:noFill/>
                </a:ln>
                <a:solidFill>
                  <a:srgbClr val="92D050"/>
                </a:solidFill>
                <a:effectLst/>
                <a:latin typeface="Myriad Web Pro" pitchFamily="34" charset="0"/>
                <a:ea typeface="Calibri" pitchFamily="34" charset="0"/>
                <a:cs typeface="Times New Roman" pitchFamily="18" charset="0"/>
              </a:rPr>
              <a:t>La vie </a:t>
            </a:r>
            <a:r>
              <a:rPr kumimoji="0" lang="fr-FR" sz="3200" b="0" i="0" u="sng" strike="noStrike" cap="none" normalizeH="0" baseline="0" dirty="0" smtClean="0">
                <a:ln>
                  <a:noFill/>
                </a:ln>
                <a:solidFill>
                  <a:srgbClr val="92D050"/>
                </a:solidFill>
                <a:effectLst/>
                <a:latin typeface="Calibri"/>
                <a:ea typeface="Calibri" pitchFamily="34" charset="0"/>
                <a:cs typeface="Times New Roman" pitchFamily="18" charset="0"/>
              </a:rPr>
              <a:t>à</a:t>
            </a:r>
            <a:r>
              <a:rPr kumimoji="0" lang="fr-FR" sz="3200" b="0" i="0" u="sng" strike="noStrike" cap="none" normalizeH="0" baseline="0" dirty="0" smtClean="0">
                <a:ln>
                  <a:noFill/>
                </a:ln>
                <a:solidFill>
                  <a:srgbClr val="92D050"/>
                </a:solidFill>
                <a:effectLst/>
                <a:latin typeface="Myriad Web Pro" pitchFamily="34" charset="0"/>
                <a:ea typeface="Calibri" pitchFamily="34" charset="0"/>
                <a:cs typeface="Times New Roman" pitchFamily="18" charset="0"/>
              </a:rPr>
              <a:t> la retraite, un enjeu social majeur</a:t>
            </a:r>
            <a:r>
              <a:rPr kumimoji="0" lang="fr-FR" sz="3200" b="0" i="0" u="sng" strike="noStrike" cap="none" normalizeH="0" baseline="0" dirty="0" smtClean="0">
                <a:ln>
                  <a:noFill/>
                </a:ln>
                <a:solidFill>
                  <a:schemeClr val="tx1"/>
                </a:solidFill>
                <a:effectLst/>
                <a:latin typeface="Myriad Web Pro" pitchFamily="34" charset="0"/>
                <a:ea typeface="Calibri" pitchFamily="34" charset="0"/>
                <a:cs typeface="Times New Roman" pitchFamily="18" charset="0"/>
              </a:rPr>
              <a:t>.</a:t>
            </a:r>
            <a:endParaRPr kumimoji="0" lang="fr-FR" sz="3200" b="0" i="0" u="none" strike="noStrike" cap="none" normalizeH="0" baseline="0" dirty="0" smtClean="0">
              <a:ln>
                <a:noFill/>
              </a:ln>
              <a:solidFill>
                <a:schemeClr val="tx1"/>
              </a:solidFill>
              <a:effectLst/>
              <a:latin typeface="Arial" pitchFamily="34" charset="0"/>
            </a:endParaRPr>
          </a:p>
        </p:txBody>
      </p:sp>
      <p:sp>
        <p:nvSpPr>
          <p:cNvPr id="8" name="ZoneTexte 7"/>
          <p:cNvSpPr txBox="1"/>
          <p:nvPr/>
        </p:nvSpPr>
        <p:spPr>
          <a:xfrm>
            <a:off x="3563888" y="2060848"/>
            <a:ext cx="2160240" cy="707886"/>
          </a:xfrm>
          <a:prstGeom prst="rect">
            <a:avLst/>
          </a:prstGeom>
          <a:solidFill>
            <a:schemeClr val="accent2"/>
          </a:solidFill>
          <a:ln>
            <a:solidFill>
              <a:srgbClr val="FF0000"/>
            </a:solidFill>
          </a:ln>
        </p:spPr>
        <p:txBody>
          <a:bodyPr wrap="square" rtlCol="0">
            <a:spAutoFit/>
          </a:bodyPr>
          <a:lstStyle/>
          <a:p>
            <a:pPr algn="ctr"/>
            <a:r>
              <a:rPr lang="fr-FR" sz="2000" dirty="0" smtClean="0">
                <a:solidFill>
                  <a:srgbClr val="FFFF00"/>
                </a:solidFill>
                <a:latin typeface="Arial Black" pitchFamily="34" charset="0"/>
              </a:rPr>
              <a:t>Poids économique</a:t>
            </a:r>
            <a:endParaRPr lang="fr-FR" sz="2000" dirty="0">
              <a:solidFill>
                <a:srgbClr val="FFFF00"/>
              </a:solidFill>
              <a:latin typeface="Arial Black" pitchFamily="34" charset="0"/>
            </a:endParaRPr>
          </a:p>
        </p:txBody>
      </p:sp>
      <p:sp>
        <p:nvSpPr>
          <p:cNvPr id="9" name="Rectangle 8"/>
          <p:cNvSpPr/>
          <p:nvPr/>
        </p:nvSpPr>
        <p:spPr>
          <a:xfrm>
            <a:off x="827584" y="3501008"/>
            <a:ext cx="1822935" cy="400110"/>
          </a:xfrm>
          <a:prstGeom prst="rect">
            <a:avLst/>
          </a:prstGeom>
        </p:spPr>
        <p:txBody>
          <a:bodyPr wrap="square">
            <a:spAutoFit/>
          </a:bodyPr>
          <a:lstStyle/>
          <a:p>
            <a:r>
              <a:rPr lang="fr-FR" sz="2000" b="1" u="sng" dirty="0" smtClean="0">
                <a:latin typeface="Arial Black" pitchFamily="34" charset="0"/>
              </a:rPr>
              <a:t>Rôle social</a:t>
            </a:r>
            <a:r>
              <a:rPr lang="fr-FR" sz="2000" dirty="0" smtClean="0">
                <a:latin typeface="Arial Black" pitchFamily="34" charset="0"/>
              </a:rPr>
              <a:t> </a:t>
            </a:r>
            <a:endParaRPr lang="fr-FR" sz="2000" dirty="0">
              <a:latin typeface="Arial Black" pitchFamily="34" charset="0"/>
            </a:endParaRPr>
          </a:p>
        </p:txBody>
      </p:sp>
      <p:sp>
        <p:nvSpPr>
          <p:cNvPr id="11" name="Rectangle 10"/>
          <p:cNvSpPr/>
          <p:nvPr/>
        </p:nvSpPr>
        <p:spPr>
          <a:xfrm>
            <a:off x="3419872" y="3429000"/>
            <a:ext cx="2579552" cy="400110"/>
          </a:xfrm>
          <a:prstGeom prst="rect">
            <a:avLst/>
          </a:prstGeom>
          <a:ln>
            <a:noFill/>
          </a:ln>
        </p:spPr>
        <p:txBody>
          <a:bodyPr wrap="none">
            <a:spAutoFit/>
          </a:bodyPr>
          <a:lstStyle/>
          <a:p>
            <a:r>
              <a:rPr lang="fr-FR" sz="2000" b="1" u="sng" dirty="0" smtClean="0">
                <a:latin typeface="Arial Black" pitchFamily="34" charset="0"/>
              </a:rPr>
              <a:t>Rôle symbolique</a:t>
            </a:r>
            <a:r>
              <a:rPr lang="fr-FR" sz="2000" dirty="0" smtClean="0">
                <a:latin typeface="Arial Black" pitchFamily="34" charset="0"/>
              </a:rPr>
              <a:t> </a:t>
            </a:r>
            <a:endParaRPr lang="fr-FR" sz="2000" dirty="0">
              <a:latin typeface="Arial Black" pitchFamily="34" charset="0"/>
            </a:endParaRPr>
          </a:p>
        </p:txBody>
      </p:sp>
      <p:sp>
        <p:nvSpPr>
          <p:cNvPr id="12" name="Rectangle 11"/>
          <p:cNvSpPr/>
          <p:nvPr/>
        </p:nvSpPr>
        <p:spPr>
          <a:xfrm>
            <a:off x="6524905" y="3505236"/>
            <a:ext cx="2151551" cy="400110"/>
          </a:xfrm>
          <a:prstGeom prst="rect">
            <a:avLst/>
          </a:prstGeom>
        </p:spPr>
        <p:txBody>
          <a:bodyPr wrap="square">
            <a:spAutoFit/>
          </a:bodyPr>
          <a:lstStyle/>
          <a:p>
            <a:r>
              <a:rPr lang="fr-FR" sz="2000" b="1" u="sng" dirty="0" smtClean="0">
                <a:latin typeface="Arial Black" pitchFamily="34" charset="0"/>
              </a:rPr>
              <a:t>Rôle pratique</a:t>
            </a:r>
            <a:r>
              <a:rPr lang="fr-FR" sz="2000" u="sng" dirty="0" smtClean="0">
                <a:latin typeface="Arial Black" pitchFamily="34" charset="0"/>
              </a:rPr>
              <a:t> </a:t>
            </a:r>
            <a:endParaRPr lang="fr-FR" sz="2000" dirty="0">
              <a:latin typeface="Arial Black" pitchFamily="34" charset="0"/>
            </a:endParaRPr>
          </a:p>
        </p:txBody>
      </p:sp>
      <p:sp>
        <p:nvSpPr>
          <p:cNvPr id="14" name="Rectangle 13"/>
          <p:cNvSpPr/>
          <p:nvPr/>
        </p:nvSpPr>
        <p:spPr>
          <a:xfrm>
            <a:off x="2051720" y="5949280"/>
            <a:ext cx="4568879" cy="400110"/>
          </a:xfrm>
          <a:prstGeom prst="rect">
            <a:avLst/>
          </a:prstGeom>
          <a:solidFill>
            <a:schemeClr val="accent2"/>
          </a:solidFill>
          <a:ln>
            <a:solidFill>
              <a:srgbClr val="FF0000"/>
            </a:solidFill>
          </a:ln>
        </p:spPr>
        <p:txBody>
          <a:bodyPr wrap="none">
            <a:spAutoFit/>
          </a:bodyPr>
          <a:lstStyle/>
          <a:p>
            <a:r>
              <a:rPr lang="fr-FR" sz="2000" b="1" i="1" u="sng" dirty="0" smtClean="0">
                <a:latin typeface="Arial Black" pitchFamily="34" charset="0"/>
              </a:rPr>
              <a:t>Solidarité intergénérationnelle</a:t>
            </a:r>
            <a:r>
              <a:rPr lang="fr-FR" sz="2000" i="1" dirty="0" smtClean="0">
                <a:latin typeface="Arial Black" pitchFamily="34" charset="0"/>
              </a:rPr>
              <a:t> </a:t>
            </a:r>
            <a:endParaRPr lang="fr-FR" sz="2000" i="1" dirty="0">
              <a:latin typeface="Arial Black" pitchFamily="34" charset="0"/>
            </a:endParaRPr>
          </a:p>
        </p:txBody>
      </p:sp>
      <p:sp>
        <p:nvSpPr>
          <p:cNvPr id="17" name="Rectangle 16"/>
          <p:cNvSpPr/>
          <p:nvPr/>
        </p:nvSpPr>
        <p:spPr>
          <a:xfrm>
            <a:off x="6156176" y="2348880"/>
            <a:ext cx="2559355" cy="707886"/>
          </a:xfrm>
          <a:prstGeom prst="rect">
            <a:avLst/>
          </a:prstGeom>
          <a:solidFill>
            <a:schemeClr val="accent2"/>
          </a:solidFill>
          <a:ln>
            <a:solidFill>
              <a:srgbClr val="FF0000"/>
            </a:solidFill>
          </a:ln>
        </p:spPr>
        <p:txBody>
          <a:bodyPr wrap="none">
            <a:spAutoFit/>
          </a:bodyPr>
          <a:lstStyle/>
          <a:p>
            <a:pPr algn="ctr"/>
            <a:r>
              <a:rPr lang="fr-FR" sz="2000" i="1" dirty="0" smtClean="0">
                <a:solidFill>
                  <a:srgbClr val="FFFF00"/>
                </a:solidFill>
              </a:rPr>
              <a:t>consommateurs </a:t>
            </a:r>
          </a:p>
          <a:p>
            <a:pPr algn="ctr"/>
            <a:r>
              <a:rPr lang="fr-FR" sz="2000" i="1" dirty="0" smtClean="0">
                <a:solidFill>
                  <a:srgbClr val="FFFF00"/>
                </a:solidFill>
              </a:rPr>
              <a:t>de biens et de services</a:t>
            </a:r>
            <a:endParaRPr lang="fr-FR" sz="2000" i="1" dirty="0">
              <a:solidFill>
                <a:srgbClr val="FFFF00"/>
              </a:solidFill>
            </a:endParaRPr>
          </a:p>
        </p:txBody>
      </p:sp>
      <p:grpSp>
        <p:nvGrpSpPr>
          <p:cNvPr id="20" name="Groupe 19"/>
          <p:cNvGrpSpPr/>
          <p:nvPr/>
        </p:nvGrpSpPr>
        <p:grpSpPr>
          <a:xfrm>
            <a:off x="539552" y="4653136"/>
            <a:ext cx="8136904" cy="646331"/>
            <a:chOff x="539552" y="4530026"/>
            <a:chExt cx="8136904" cy="646331"/>
          </a:xfrm>
        </p:grpSpPr>
        <p:sp>
          <p:nvSpPr>
            <p:cNvPr id="18" name="Rectangle 17"/>
            <p:cNvSpPr/>
            <p:nvPr/>
          </p:nvSpPr>
          <p:spPr>
            <a:xfrm>
              <a:off x="539552" y="4653136"/>
              <a:ext cx="2011705" cy="400110"/>
            </a:xfrm>
            <a:prstGeom prst="rect">
              <a:avLst/>
            </a:prstGeom>
            <a:solidFill>
              <a:schemeClr val="accent2"/>
            </a:solidFill>
            <a:ln>
              <a:solidFill>
                <a:srgbClr val="FF0000"/>
              </a:solidFill>
            </a:ln>
          </p:spPr>
          <p:txBody>
            <a:bodyPr wrap="none">
              <a:spAutoFit/>
            </a:bodyPr>
            <a:lstStyle/>
            <a:p>
              <a:r>
                <a:rPr lang="fr-FR" sz="2000" i="1" dirty="0" smtClean="0">
                  <a:solidFill>
                    <a:srgbClr val="FFFF00"/>
                  </a:solidFill>
                </a:rPr>
                <a:t>valeur d’échange</a:t>
              </a:r>
              <a:endParaRPr lang="fr-FR" sz="2000" i="1" dirty="0">
                <a:solidFill>
                  <a:srgbClr val="FFFF00"/>
                </a:solidFill>
              </a:endParaRPr>
            </a:p>
          </p:txBody>
        </p:sp>
        <p:sp>
          <p:nvSpPr>
            <p:cNvPr id="19" name="Rectangle 18"/>
            <p:cNvSpPr/>
            <p:nvPr/>
          </p:nvSpPr>
          <p:spPr>
            <a:xfrm>
              <a:off x="3491880" y="4668525"/>
              <a:ext cx="2222211" cy="369332"/>
            </a:xfrm>
            <a:prstGeom prst="rect">
              <a:avLst/>
            </a:prstGeom>
            <a:solidFill>
              <a:schemeClr val="accent2"/>
            </a:solidFill>
            <a:ln>
              <a:solidFill>
                <a:srgbClr val="FF0000"/>
              </a:solidFill>
            </a:ln>
          </p:spPr>
          <p:txBody>
            <a:bodyPr wrap="none">
              <a:spAutoFit/>
            </a:bodyPr>
            <a:lstStyle/>
            <a:p>
              <a:r>
                <a:rPr lang="fr-FR" i="1" dirty="0" smtClean="0">
                  <a:solidFill>
                    <a:srgbClr val="FFFF00"/>
                  </a:solidFill>
                </a:rPr>
                <a:t>Porteur de mémoire </a:t>
              </a:r>
              <a:endParaRPr lang="fr-FR" i="1" dirty="0">
                <a:solidFill>
                  <a:srgbClr val="FFFF00"/>
                </a:solidFill>
              </a:endParaRPr>
            </a:p>
          </p:txBody>
        </p:sp>
        <p:sp>
          <p:nvSpPr>
            <p:cNvPr id="2049" name="Rectangle 1"/>
            <p:cNvSpPr>
              <a:spLocks noChangeArrowheads="1"/>
            </p:cNvSpPr>
            <p:nvPr/>
          </p:nvSpPr>
          <p:spPr bwMode="auto">
            <a:xfrm>
              <a:off x="6084168" y="4530026"/>
              <a:ext cx="2592288" cy="646331"/>
            </a:xfrm>
            <a:prstGeom prst="rect">
              <a:avLst/>
            </a:prstGeom>
            <a:solidFill>
              <a:schemeClr val="accent2"/>
            </a:solidFill>
            <a:ln w="952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0" i="1" u="none" strike="noStrike" cap="none" normalizeH="0" baseline="0" dirty="0" smtClean="0">
                  <a:ln>
                    <a:noFill/>
                  </a:ln>
                  <a:solidFill>
                    <a:srgbClr val="FFFF00"/>
                  </a:solidFill>
                  <a:effectLst/>
                  <a:ea typeface="Calibri" pitchFamily="34" charset="0"/>
                  <a:cs typeface="Times New Roman" pitchFamily="18" charset="0"/>
                </a:rPr>
                <a:t>Bénévolat</a:t>
              </a:r>
              <a:r>
                <a:rPr kumimoji="0" lang="fr-FR" b="0" i="1" u="none" strike="noStrike" cap="none" normalizeH="0" dirty="0" smtClean="0">
                  <a:ln>
                    <a:noFill/>
                  </a:ln>
                  <a:solidFill>
                    <a:srgbClr val="FFFF00"/>
                  </a:solidFill>
                  <a:effectLst/>
                  <a:ea typeface="Calibri" pitchFamily="34"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b="0" i="1" u="none" strike="noStrike" cap="none" normalizeH="0" baseline="0" dirty="0" smtClean="0">
                  <a:ln>
                    <a:noFill/>
                  </a:ln>
                  <a:solidFill>
                    <a:srgbClr val="FFFF00"/>
                  </a:solidFill>
                  <a:effectLst/>
                  <a:ea typeface="Calibri" pitchFamily="34" charset="0"/>
                  <a:cs typeface="Times New Roman" pitchFamily="18" charset="0"/>
                </a:rPr>
                <a:t>Solidarité sociale</a:t>
              </a:r>
              <a:endParaRPr kumimoji="0" lang="fr-FR" b="0" i="1" u="none" strike="noStrike" cap="none" normalizeH="0" baseline="0" dirty="0" smtClean="0">
                <a:ln>
                  <a:noFill/>
                </a:ln>
                <a:solidFill>
                  <a:srgbClr val="FFFF00"/>
                </a:solidFill>
                <a:effectLst/>
                <a:ea typeface="Calibri" pitchFamily="34" charset="0"/>
                <a:cs typeface="Times New Roman" pitchFamily="18" charset="0"/>
                <a:sym typeface="Wingdings" pitchFamily="2" charset="2"/>
              </a:endParaRPr>
            </a:p>
          </p:txBody>
        </p:sp>
      </p:grpSp>
      <p:sp>
        <p:nvSpPr>
          <p:cNvPr id="21" name="Rectangle 20"/>
          <p:cNvSpPr/>
          <p:nvPr/>
        </p:nvSpPr>
        <p:spPr>
          <a:xfrm>
            <a:off x="6170031" y="2335025"/>
            <a:ext cx="2559355" cy="707886"/>
          </a:xfrm>
          <a:prstGeom prst="rect">
            <a:avLst/>
          </a:prstGeom>
          <a:solidFill>
            <a:schemeClr val="accent2"/>
          </a:solidFill>
          <a:ln>
            <a:solidFill>
              <a:srgbClr val="FF0000"/>
            </a:solidFill>
          </a:ln>
        </p:spPr>
        <p:txBody>
          <a:bodyPr wrap="none">
            <a:spAutoFit/>
          </a:bodyPr>
          <a:lstStyle/>
          <a:p>
            <a:pPr algn="ctr"/>
            <a:r>
              <a:rPr lang="fr-FR" sz="2000" i="1" dirty="0" smtClean="0">
                <a:solidFill>
                  <a:srgbClr val="FFFF00"/>
                </a:solidFill>
              </a:rPr>
              <a:t>consommateurs </a:t>
            </a:r>
          </a:p>
          <a:p>
            <a:pPr algn="ctr"/>
            <a:r>
              <a:rPr lang="fr-FR" sz="2000" i="1" dirty="0" smtClean="0">
                <a:solidFill>
                  <a:srgbClr val="FFFF00"/>
                </a:solidFill>
              </a:rPr>
              <a:t>de biens et de services</a:t>
            </a:r>
            <a:endParaRPr lang="fr-FR" sz="2000" i="1" dirty="0">
              <a:solidFill>
                <a:srgbClr val="FFFF00"/>
              </a:solidFill>
            </a:endParaRPr>
          </a:p>
        </p:txBody>
      </p:sp>
      <p:grpSp>
        <p:nvGrpSpPr>
          <p:cNvPr id="22" name="Groupe 21"/>
          <p:cNvGrpSpPr/>
          <p:nvPr/>
        </p:nvGrpSpPr>
        <p:grpSpPr>
          <a:xfrm>
            <a:off x="597705" y="4653136"/>
            <a:ext cx="8106461" cy="646331"/>
            <a:chOff x="525697" y="4530026"/>
            <a:chExt cx="8106461" cy="646331"/>
          </a:xfrm>
        </p:grpSpPr>
        <p:sp>
          <p:nvSpPr>
            <p:cNvPr id="23" name="Rectangle 22"/>
            <p:cNvSpPr/>
            <p:nvPr/>
          </p:nvSpPr>
          <p:spPr>
            <a:xfrm>
              <a:off x="525697" y="4653136"/>
              <a:ext cx="2011705" cy="400110"/>
            </a:xfrm>
            <a:prstGeom prst="rect">
              <a:avLst/>
            </a:prstGeom>
            <a:solidFill>
              <a:schemeClr val="accent2"/>
            </a:solidFill>
            <a:ln>
              <a:solidFill>
                <a:srgbClr val="FF0000"/>
              </a:solidFill>
            </a:ln>
          </p:spPr>
          <p:txBody>
            <a:bodyPr wrap="none">
              <a:spAutoFit/>
            </a:bodyPr>
            <a:lstStyle/>
            <a:p>
              <a:r>
                <a:rPr lang="fr-FR" sz="2000" i="1" dirty="0" smtClean="0">
                  <a:solidFill>
                    <a:srgbClr val="FFFF00"/>
                  </a:solidFill>
                </a:rPr>
                <a:t>valeur d’échange</a:t>
              </a:r>
              <a:endParaRPr lang="fr-FR" sz="2000" i="1" dirty="0">
                <a:solidFill>
                  <a:srgbClr val="FFFF00"/>
                </a:solidFill>
              </a:endParaRPr>
            </a:p>
          </p:txBody>
        </p:sp>
        <p:sp>
          <p:nvSpPr>
            <p:cNvPr id="24" name="Rectangle 23"/>
            <p:cNvSpPr/>
            <p:nvPr/>
          </p:nvSpPr>
          <p:spPr>
            <a:xfrm>
              <a:off x="3450315" y="4668525"/>
              <a:ext cx="2222211" cy="369332"/>
            </a:xfrm>
            <a:prstGeom prst="rect">
              <a:avLst/>
            </a:prstGeom>
            <a:solidFill>
              <a:schemeClr val="accent2"/>
            </a:solidFill>
            <a:ln>
              <a:solidFill>
                <a:srgbClr val="FF0000"/>
              </a:solidFill>
            </a:ln>
          </p:spPr>
          <p:txBody>
            <a:bodyPr wrap="none">
              <a:spAutoFit/>
            </a:bodyPr>
            <a:lstStyle/>
            <a:p>
              <a:r>
                <a:rPr lang="fr-FR" i="1" dirty="0" smtClean="0">
                  <a:solidFill>
                    <a:srgbClr val="FFFF00"/>
                  </a:solidFill>
                </a:rPr>
                <a:t>Porteur de mémoire </a:t>
              </a:r>
              <a:endParaRPr lang="fr-FR" i="1" dirty="0">
                <a:solidFill>
                  <a:srgbClr val="FFFF00"/>
                </a:solidFill>
              </a:endParaRPr>
            </a:p>
          </p:txBody>
        </p:sp>
        <p:sp>
          <p:nvSpPr>
            <p:cNvPr id="25" name="Rectangle 1"/>
            <p:cNvSpPr>
              <a:spLocks noChangeArrowheads="1"/>
            </p:cNvSpPr>
            <p:nvPr/>
          </p:nvSpPr>
          <p:spPr bwMode="auto">
            <a:xfrm>
              <a:off x="6039870" y="4530026"/>
              <a:ext cx="2592288" cy="646331"/>
            </a:xfrm>
            <a:prstGeom prst="rect">
              <a:avLst/>
            </a:prstGeom>
            <a:solidFill>
              <a:schemeClr val="accent2"/>
            </a:solidFill>
            <a:ln w="952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0" i="1" u="none" strike="noStrike" cap="none" normalizeH="0" baseline="0" dirty="0" smtClean="0">
                  <a:ln>
                    <a:noFill/>
                  </a:ln>
                  <a:solidFill>
                    <a:srgbClr val="FFFF00"/>
                  </a:solidFill>
                  <a:effectLst/>
                  <a:ea typeface="Calibri" pitchFamily="34" charset="0"/>
                  <a:cs typeface="Times New Roman" pitchFamily="18" charset="0"/>
                </a:rPr>
                <a:t>Bénévolat</a:t>
              </a:r>
              <a:r>
                <a:rPr kumimoji="0" lang="fr-FR" b="0" i="1" u="none" strike="noStrike" cap="none" normalizeH="0" dirty="0" smtClean="0">
                  <a:ln>
                    <a:noFill/>
                  </a:ln>
                  <a:solidFill>
                    <a:srgbClr val="FFFF00"/>
                  </a:solidFill>
                  <a:effectLst/>
                  <a:ea typeface="Calibri" pitchFamily="34"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b="0" i="1" u="none" strike="noStrike" cap="none" normalizeH="0" baseline="0" dirty="0" smtClean="0">
                  <a:ln>
                    <a:noFill/>
                  </a:ln>
                  <a:solidFill>
                    <a:srgbClr val="FFFF00"/>
                  </a:solidFill>
                  <a:effectLst/>
                  <a:ea typeface="Calibri" pitchFamily="34" charset="0"/>
                  <a:cs typeface="Times New Roman" pitchFamily="18" charset="0"/>
                </a:rPr>
                <a:t>Solidarité sociale</a:t>
              </a:r>
              <a:endParaRPr kumimoji="0" lang="fr-FR" b="0" i="1" u="none" strike="noStrike" cap="none" normalizeH="0" baseline="0" dirty="0" smtClean="0">
                <a:ln>
                  <a:noFill/>
                </a:ln>
                <a:solidFill>
                  <a:srgbClr val="FFFF00"/>
                </a:solidFill>
                <a:effectLst/>
                <a:ea typeface="Calibri" pitchFamily="34" charset="0"/>
                <a:cs typeface="Times New Roman" pitchFamily="18" charset="0"/>
                <a:sym typeface="Wingdings" pitchFamily="2" charset="2"/>
              </a:endParaRPr>
            </a:p>
          </p:txBody>
        </p:sp>
      </p:grpSp>
      <p:sp>
        <p:nvSpPr>
          <p:cNvPr id="26" name="Flèche vers le bas 25"/>
          <p:cNvSpPr/>
          <p:nvPr/>
        </p:nvSpPr>
        <p:spPr>
          <a:xfrm flipH="1">
            <a:off x="1619670" y="3933056"/>
            <a:ext cx="144017" cy="79208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7" name="Flèche vers le bas 26"/>
          <p:cNvSpPr/>
          <p:nvPr/>
        </p:nvSpPr>
        <p:spPr>
          <a:xfrm flipH="1">
            <a:off x="7236293" y="4077072"/>
            <a:ext cx="144018" cy="504056"/>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8" name="Flèche vers le bas 27"/>
          <p:cNvSpPr/>
          <p:nvPr/>
        </p:nvSpPr>
        <p:spPr>
          <a:xfrm>
            <a:off x="4238248" y="5273498"/>
            <a:ext cx="189736" cy="576064"/>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Flèche vers le bas 28"/>
          <p:cNvSpPr/>
          <p:nvPr/>
        </p:nvSpPr>
        <p:spPr>
          <a:xfrm>
            <a:off x="7308304" y="3140968"/>
            <a:ext cx="72008" cy="288032"/>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Flèche vers le bas 29"/>
          <p:cNvSpPr/>
          <p:nvPr/>
        </p:nvSpPr>
        <p:spPr>
          <a:xfrm rot="16200000">
            <a:off x="5796136" y="2420888"/>
            <a:ext cx="360040" cy="216024"/>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Double flèche horizontale 30"/>
          <p:cNvSpPr/>
          <p:nvPr/>
        </p:nvSpPr>
        <p:spPr>
          <a:xfrm>
            <a:off x="2699792" y="5013176"/>
            <a:ext cx="720080" cy="144016"/>
          </a:xfrm>
          <a:prstGeom prst="lef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Double flèche horizontale 31"/>
          <p:cNvSpPr/>
          <p:nvPr/>
        </p:nvSpPr>
        <p:spPr>
          <a:xfrm>
            <a:off x="5823846" y="4941168"/>
            <a:ext cx="207640" cy="135632"/>
          </a:xfrm>
          <a:prstGeom prst="lef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50" name="Rectangle 2"/>
          <p:cNvSpPr>
            <a:spLocks noChangeArrowheads="1"/>
          </p:cNvSpPr>
          <p:nvPr/>
        </p:nvSpPr>
        <p:spPr bwMode="auto">
          <a:xfrm>
            <a:off x="860950" y="6335161"/>
            <a:ext cx="6951410" cy="369332"/>
          </a:xfrm>
          <a:prstGeom prst="rect">
            <a:avLst/>
          </a:prstGeom>
          <a:solidFill>
            <a:srgbClr val="0070C0"/>
          </a:solidFill>
          <a:ln w="952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b="0" i="1" u="none" strike="noStrike" cap="none" normalizeH="0" baseline="0" dirty="0" smtClean="0">
                <a:ln>
                  <a:noFill/>
                </a:ln>
                <a:solidFill>
                  <a:srgbClr val="FFFF00"/>
                </a:solidFill>
                <a:effectLst/>
                <a:ea typeface="Calibri" pitchFamily="34" charset="0"/>
                <a:cs typeface="Times New Roman" pitchFamily="18" charset="0"/>
              </a:rPr>
              <a:t>33% aident financièrement leurs enfants, 30% leurs petits enfants</a:t>
            </a:r>
            <a:r>
              <a:rPr kumimoji="0" lang="fr-FR" sz="1600" b="0" i="1" u="none" strike="noStrike" cap="none" normalizeH="0" baseline="0" dirty="0" smtClean="0">
                <a:ln>
                  <a:noFill/>
                </a:ln>
                <a:solidFill>
                  <a:srgbClr val="FFFF00"/>
                </a:solidFill>
                <a:effectLst/>
                <a:ea typeface="Calibri" pitchFamily="34" charset="0"/>
                <a:cs typeface="Times New Roman" pitchFamily="18" charset="0"/>
              </a:rPr>
              <a:t>.</a:t>
            </a:r>
            <a:endParaRPr kumimoji="0" lang="fr-FR" sz="1600" b="0" i="1" u="none" strike="noStrike" cap="none" normalizeH="0" baseline="0" dirty="0" smtClean="0">
              <a:ln>
                <a:noFill/>
              </a:ln>
              <a:solidFill>
                <a:srgbClr val="FFFF00"/>
              </a:solidFill>
              <a:effectLst/>
            </a:endParaRPr>
          </a:p>
        </p:txBody>
      </p:sp>
      <p:sp>
        <p:nvSpPr>
          <p:cNvPr id="33" name="Rectangle 32"/>
          <p:cNvSpPr/>
          <p:nvPr/>
        </p:nvSpPr>
        <p:spPr>
          <a:xfrm>
            <a:off x="4505458" y="5367907"/>
            <a:ext cx="4572000" cy="523220"/>
          </a:xfrm>
          <a:prstGeom prst="rect">
            <a:avLst/>
          </a:prstGeom>
          <a:solidFill>
            <a:schemeClr val="accent1"/>
          </a:solidFill>
          <a:ln>
            <a:solidFill>
              <a:srgbClr val="FF0000"/>
            </a:solidFill>
          </a:ln>
        </p:spPr>
        <p:txBody>
          <a:bodyPr>
            <a:spAutoFit/>
          </a:bodyPr>
          <a:lstStyle/>
          <a:p>
            <a:pPr algn="ctr"/>
            <a:r>
              <a:rPr lang="fr-FR" sz="1400" i="1" dirty="0" smtClean="0">
                <a:solidFill>
                  <a:srgbClr val="FFFF00"/>
                </a:solidFill>
              </a:rPr>
              <a:t>« 69% des Maires sont retraités. » « 50% des dirigeants du monde associatif </a:t>
            </a:r>
            <a:endParaRPr lang="fr-FR" sz="1400" i="1" dirty="0">
              <a:solidFill>
                <a:srgbClr val="FFFF00"/>
              </a:solidFill>
            </a:endParaRPr>
          </a:p>
        </p:txBody>
      </p:sp>
      <p:pic>
        <p:nvPicPr>
          <p:cNvPr id="38" name="Picture 2"/>
          <p:cNvPicPr>
            <a:picLocks noChangeAspect="1" noChangeArrowheads="1"/>
          </p:cNvPicPr>
          <p:nvPr/>
        </p:nvPicPr>
        <p:blipFill>
          <a:blip r:embed="rId3"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9" name="Rectangle 38"/>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40" name="Rectangle 39"/>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1042421" y="1348989"/>
            <a:ext cx="7562198" cy="584775"/>
          </a:xfrm>
          <a:prstGeom prst="rect">
            <a:avLst/>
          </a:prstGeom>
          <a:noFill/>
          <a:ln w="9525">
            <a:solidFill>
              <a:srgbClr val="FF0000"/>
            </a:solidFill>
            <a:miter lim="800000"/>
            <a:headEnd/>
            <a:tailEnd/>
          </a:ln>
          <a:effectLst>
            <a:outerShdw blurRad="50800" dist="38100" dir="8100000" algn="tr" rotWithShape="0">
              <a:prstClr val="black">
                <a:alpha val="40000"/>
              </a:prstClr>
            </a:outerShdw>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fr-FR" sz="3200" b="0" i="0" u="sng" strike="noStrike" cap="none" normalizeH="0" baseline="0" dirty="0" smtClean="0">
                <a:ln>
                  <a:noFill/>
                </a:ln>
                <a:solidFill>
                  <a:schemeClr val="bg1"/>
                </a:solidFill>
                <a:effectLst/>
                <a:latin typeface="Myriad Web Pro" pitchFamily="34" charset="0"/>
                <a:ea typeface="Calibri" pitchFamily="34" charset="0"/>
                <a:cs typeface="Times New Roman" pitchFamily="18" charset="0"/>
              </a:rPr>
              <a:t>La vie </a:t>
            </a:r>
            <a:r>
              <a:rPr kumimoji="0" lang="fr-FR" sz="3200" b="0" i="0" u="sng" strike="noStrike" cap="none" normalizeH="0" baseline="0" dirty="0" smtClean="0">
                <a:ln>
                  <a:noFill/>
                </a:ln>
                <a:solidFill>
                  <a:schemeClr val="bg1"/>
                </a:solidFill>
                <a:effectLst/>
                <a:latin typeface="Calibri"/>
                <a:ea typeface="Calibri" pitchFamily="34" charset="0"/>
                <a:cs typeface="Times New Roman" pitchFamily="18" charset="0"/>
              </a:rPr>
              <a:t>à</a:t>
            </a:r>
            <a:r>
              <a:rPr kumimoji="0" lang="fr-FR" sz="3200" b="0" i="0" u="sng" strike="noStrike" cap="none" normalizeH="0" baseline="0" dirty="0" smtClean="0">
                <a:ln>
                  <a:noFill/>
                </a:ln>
                <a:solidFill>
                  <a:schemeClr val="bg1"/>
                </a:solidFill>
                <a:effectLst/>
                <a:latin typeface="Myriad Web Pro" pitchFamily="34" charset="0"/>
                <a:ea typeface="Calibri" pitchFamily="34" charset="0"/>
                <a:cs typeface="Times New Roman" pitchFamily="18" charset="0"/>
              </a:rPr>
              <a:t> la retraite, un enjeu social majeur.</a:t>
            </a:r>
            <a:endParaRPr kumimoji="0" lang="fr-FR" sz="3200" b="0" i="0" u="none" strike="noStrike" cap="none" normalizeH="0" baseline="0" dirty="0" smtClean="0">
              <a:ln>
                <a:noFill/>
              </a:ln>
              <a:solidFill>
                <a:schemeClr val="bg1"/>
              </a:solidFill>
              <a:effectLst/>
              <a:latin typeface="Arial" pitchFamily="34" charset="0"/>
            </a:endParaRPr>
          </a:p>
        </p:txBody>
      </p:sp>
      <p:pic>
        <p:nvPicPr>
          <p:cNvPr id="51205" name="Picture 5"/>
          <p:cNvPicPr>
            <a:picLocks noChangeAspect="1" noChangeArrowheads="1"/>
          </p:cNvPicPr>
          <p:nvPr/>
        </p:nvPicPr>
        <p:blipFill>
          <a:blip r:embed="rId3" cstate="print"/>
          <a:srcRect/>
          <a:stretch>
            <a:fillRect/>
          </a:stretch>
        </p:blipFill>
        <p:spPr bwMode="auto">
          <a:xfrm rot="21136966">
            <a:off x="244235" y="2498927"/>
            <a:ext cx="2491447" cy="3805617"/>
          </a:xfrm>
          <a:prstGeom prst="rect">
            <a:avLst/>
          </a:prstGeom>
          <a:noFill/>
          <a:ln w="9525">
            <a:noFill/>
            <a:miter lim="800000"/>
            <a:headEnd/>
            <a:tailEnd/>
          </a:ln>
        </p:spPr>
      </p:pic>
      <p:pic>
        <p:nvPicPr>
          <p:cNvPr id="51204" name="Picture 4"/>
          <p:cNvPicPr>
            <a:picLocks noChangeAspect="1" noChangeArrowheads="1"/>
          </p:cNvPicPr>
          <p:nvPr/>
        </p:nvPicPr>
        <p:blipFill>
          <a:blip r:embed="rId4" cstate="print"/>
          <a:srcRect/>
          <a:stretch>
            <a:fillRect/>
          </a:stretch>
        </p:blipFill>
        <p:spPr bwMode="auto">
          <a:xfrm rot="20299102">
            <a:off x="1446020" y="2623468"/>
            <a:ext cx="3051550" cy="813747"/>
          </a:xfrm>
          <a:prstGeom prst="rect">
            <a:avLst/>
          </a:prstGeom>
          <a:noFill/>
          <a:ln w="9525">
            <a:noFill/>
            <a:miter lim="800000"/>
            <a:headEnd/>
            <a:tailEnd/>
          </a:ln>
        </p:spPr>
      </p:pic>
      <p:pic>
        <p:nvPicPr>
          <p:cNvPr id="51207" name="Picture 7"/>
          <p:cNvPicPr>
            <a:picLocks noChangeAspect="1" noChangeArrowheads="1"/>
          </p:cNvPicPr>
          <p:nvPr/>
        </p:nvPicPr>
        <p:blipFill>
          <a:blip r:embed="rId5" cstate="print"/>
          <a:srcRect/>
          <a:stretch>
            <a:fillRect/>
          </a:stretch>
        </p:blipFill>
        <p:spPr bwMode="auto">
          <a:xfrm rot="576502">
            <a:off x="6598015" y="2205182"/>
            <a:ext cx="1970798" cy="2871432"/>
          </a:xfrm>
          <a:prstGeom prst="rect">
            <a:avLst/>
          </a:prstGeom>
          <a:noFill/>
          <a:ln w="9525">
            <a:noFill/>
            <a:miter lim="800000"/>
            <a:headEnd/>
            <a:tailEnd/>
          </a:ln>
        </p:spPr>
      </p:pic>
      <p:sp>
        <p:nvSpPr>
          <p:cNvPr id="51209" name="Rectangle 9"/>
          <p:cNvSpPr>
            <a:spLocks noChangeArrowheads="1"/>
          </p:cNvSpPr>
          <p:nvPr/>
        </p:nvSpPr>
        <p:spPr bwMode="auto">
          <a:xfrm>
            <a:off x="2195736" y="4509120"/>
            <a:ext cx="5495608" cy="1938992"/>
          </a:xfrm>
          <a:prstGeom prst="rect">
            <a:avLst/>
          </a:prstGeom>
          <a:solidFill>
            <a:srgbClr val="FF0000"/>
          </a:solidFill>
          <a:ln w="76200">
            <a:solidFill>
              <a:schemeClr val="tx1"/>
            </a:solid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FFFF00"/>
                </a:solidFill>
                <a:effectLst/>
                <a:latin typeface="Arial Black" pitchFamily="34" charset="0"/>
                <a:ea typeface="Calibri" pitchFamily="34" charset="0"/>
                <a:cs typeface="Times New Roman" pitchFamily="18" charset="0"/>
              </a:rPr>
              <a:t>Autant les retraités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FFFF00"/>
                </a:solidFill>
                <a:effectLst/>
                <a:latin typeface="Arial Black" pitchFamily="34" charset="0"/>
                <a:ea typeface="Calibri" pitchFamily="34" charset="0"/>
                <a:cs typeface="Times New Roman" pitchFamily="18" charset="0"/>
              </a:rPr>
              <a:t>doivent être considérés comme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FFFF00"/>
                </a:solidFill>
                <a:effectLst/>
                <a:latin typeface="Arial Black" pitchFamily="34" charset="0"/>
                <a:ea typeface="Calibri" pitchFamily="34" charset="0"/>
                <a:cs typeface="Times New Roman" pitchFamily="18" charset="0"/>
              </a:rPr>
              <a:t> </a:t>
            </a:r>
            <a:r>
              <a:rPr kumimoji="0" lang="fr-FR" sz="2400" b="0" i="0" u="sng" strike="noStrike" cap="none" normalizeH="0" baseline="0" dirty="0" smtClean="0">
                <a:ln>
                  <a:noFill/>
                </a:ln>
                <a:solidFill>
                  <a:srgbClr val="FFFF00"/>
                </a:solidFill>
                <a:effectLst/>
                <a:latin typeface="Arial Black" pitchFamily="34" charset="0"/>
                <a:ea typeface="Calibri" pitchFamily="34" charset="0"/>
                <a:cs typeface="Times New Roman" pitchFamily="18" charset="0"/>
              </a:rPr>
              <a:t>des citoyens à part entière,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FFFF00"/>
                </a:solidFill>
                <a:effectLst/>
                <a:latin typeface="Arial Black" pitchFamily="34" charset="0"/>
                <a:ea typeface="Calibri" pitchFamily="34" charset="0"/>
                <a:cs typeface="Times New Roman" pitchFamily="18" charset="0"/>
              </a:rPr>
              <a:t>autant ils ne doivent </a:t>
            </a:r>
            <a:r>
              <a:rPr kumimoji="0" lang="fr-FR" sz="2400" b="0" i="0" u="sng" strike="noStrike" cap="none" normalizeH="0" baseline="0" dirty="0" smtClean="0">
                <a:ln>
                  <a:noFill/>
                </a:ln>
                <a:solidFill>
                  <a:srgbClr val="FFFF00"/>
                </a:solidFill>
                <a:effectLst/>
                <a:latin typeface="Arial Black" pitchFamily="34" charset="0"/>
                <a:ea typeface="Calibri" pitchFamily="34" charset="0"/>
                <a:cs typeface="Times New Roman" pitchFamily="18" charset="0"/>
              </a:rPr>
              <a:t>pas être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sng" strike="noStrike" cap="none" normalizeH="0" baseline="0" dirty="0" smtClean="0">
                <a:ln>
                  <a:noFill/>
                </a:ln>
                <a:solidFill>
                  <a:srgbClr val="FFFF00"/>
                </a:solidFill>
                <a:effectLst/>
                <a:latin typeface="Arial Black" pitchFamily="34" charset="0"/>
                <a:ea typeface="Calibri" pitchFamily="34" charset="0"/>
                <a:cs typeface="Times New Roman" pitchFamily="18" charset="0"/>
              </a:rPr>
              <a:t> des citoyens à part.</a:t>
            </a:r>
            <a:endParaRPr kumimoji="0" lang="fr-FR" sz="2400" b="0" i="0" u="sng" strike="noStrike" cap="none" normalizeH="0" baseline="0" dirty="0" smtClean="0">
              <a:ln>
                <a:noFill/>
              </a:ln>
              <a:solidFill>
                <a:srgbClr val="FFFF00"/>
              </a:solidFill>
              <a:effectLst/>
              <a:latin typeface="Arial Black" pitchFamily="34" charset="0"/>
            </a:endParaRPr>
          </a:p>
        </p:txBody>
      </p:sp>
      <p:pic>
        <p:nvPicPr>
          <p:cNvPr id="13" name="Picture 2"/>
          <p:cNvPicPr>
            <a:picLocks noChangeAspect="1" noChangeArrowheads="1"/>
          </p:cNvPicPr>
          <p:nvPr/>
        </p:nvPicPr>
        <p:blipFill>
          <a:blip r:embed="rId6"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ectangle 13"/>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5" name="Rectangle 14"/>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23</a:t>
            </a:fld>
            <a:endParaRPr lang="fr-FR" dirty="0"/>
          </a:p>
        </p:txBody>
      </p:sp>
      <p:pic>
        <p:nvPicPr>
          <p:cNvPr id="2065" name="Picture 17"/>
          <p:cNvPicPr>
            <a:picLocks noChangeAspect="1" noChangeArrowheads="1"/>
          </p:cNvPicPr>
          <p:nvPr/>
        </p:nvPicPr>
        <p:blipFill>
          <a:blip r:embed="rId3" cstate="print"/>
          <a:srcRect r="2477" b="8038"/>
          <a:stretch>
            <a:fillRect/>
          </a:stretch>
        </p:blipFill>
        <p:spPr bwMode="auto">
          <a:xfrm>
            <a:off x="179512" y="2486591"/>
            <a:ext cx="6048672" cy="4182769"/>
          </a:xfrm>
          <a:prstGeom prst="rect">
            <a:avLst/>
          </a:prstGeom>
          <a:ln>
            <a:noFill/>
          </a:ln>
          <a:effectLst>
            <a:softEdge rad="112500"/>
          </a:effectLst>
        </p:spPr>
      </p:pic>
      <p:sp>
        <p:nvSpPr>
          <p:cNvPr id="46081" name="Rectangle 1"/>
          <p:cNvSpPr>
            <a:spLocks noChangeArrowheads="1"/>
          </p:cNvSpPr>
          <p:nvPr/>
        </p:nvSpPr>
        <p:spPr bwMode="auto">
          <a:xfrm>
            <a:off x="755576" y="1196752"/>
            <a:ext cx="2889509" cy="584775"/>
          </a:xfrm>
          <a:prstGeom prst="rect">
            <a:avLst/>
          </a:prstGeom>
          <a:solidFill>
            <a:schemeClr val="accent2"/>
          </a:solidFill>
          <a:ln w="9525">
            <a:solidFill>
              <a:srgbClr val="FF0000"/>
            </a:solidFill>
            <a:miter lim="800000"/>
            <a:headEnd/>
            <a:tailEnd/>
          </a:ln>
          <a:effectLst>
            <a:outerShdw blurRad="50800" dist="38100" dir="8100000" algn="tr" rotWithShape="0">
              <a:prstClr val="black">
                <a:alpha val="40000"/>
              </a:prstClr>
            </a:outerShdw>
          </a:effectLst>
          <a:scene3d>
            <a:camera prst="orthographicFront"/>
            <a:lightRig rig="threePt" dir="t"/>
          </a:scene3d>
          <a:sp3d contourW="12700">
            <a:contourClr>
              <a:srgbClr val="FF0000"/>
            </a:contourClr>
          </a:sp3d>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fr-FR" sz="3200" b="0" i="0" u="sng" strike="noStrike" cap="none" normalizeH="0" baseline="0" dirty="0" smtClean="0">
                <a:ln>
                  <a:noFill/>
                </a:ln>
                <a:solidFill>
                  <a:schemeClr val="bg1"/>
                </a:solidFill>
                <a:effectLst/>
                <a:latin typeface="Myriad Web Pro" pitchFamily="34" charset="0"/>
                <a:ea typeface="Calibri" pitchFamily="34" charset="0"/>
                <a:cs typeface="Times New Roman" pitchFamily="18" charset="0"/>
              </a:rPr>
              <a:t>CONCLUSION</a:t>
            </a:r>
            <a:r>
              <a:rPr lang="fr-FR" sz="3200" u="sng" dirty="0" smtClean="0">
                <a:solidFill>
                  <a:schemeClr val="bg1"/>
                </a:solidFill>
                <a:latin typeface="Myriad Web Pro" pitchFamily="34" charset="0"/>
                <a:ea typeface="Calibri" pitchFamily="34" charset="0"/>
                <a:cs typeface="Times New Roman" pitchFamily="18" charset="0"/>
              </a:rPr>
              <a:t> :</a:t>
            </a:r>
            <a:endParaRPr kumimoji="0" lang="fr-FR" sz="3200" b="0" i="0" u="none" strike="noStrike" cap="none" normalizeH="0" baseline="0" dirty="0" smtClean="0">
              <a:ln>
                <a:noFill/>
              </a:ln>
              <a:solidFill>
                <a:schemeClr val="bg1"/>
              </a:solidFill>
              <a:effectLst/>
              <a:latin typeface="Arial" pitchFamily="34" charset="0"/>
            </a:endParaRPr>
          </a:p>
        </p:txBody>
      </p:sp>
      <p:pic>
        <p:nvPicPr>
          <p:cNvPr id="2066" name="Picture 18"/>
          <p:cNvPicPr>
            <a:picLocks noChangeAspect="1" noChangeArrowheads="1"/>
          </p:cNvPicPr>
          <p:nvPr/>
        </p:nvPicPr>
        <p:blipFill>
          <a:blip r:embed="rId4" cstate="print"/>
          <a:srcRect l="5040" t="4582" r="5501" b="64873"/>
          <a:stretch>
            <a:fillRect/>
          </a:stretch>
        </p:blipFill>
        <p:spPr bwMode="auto">
          <a:xfrm rot="153991">
            <a:off x="4095737" y="1087241"/>
            <a:ext cx="4787467" cy="1348582"/>
          </a:xfrm>
          <a:prstGeom prst="rect">
            <a:avLst/>
          </a:prstGeom>
          <a:noFill/>
          <a:ln w="9525">
            <a:solidFill>
              <a:srgbClr val="FF0000"/>
            </a:solidFill>
            <a:miter lim="800000"/>
            <a:headEnd/>
            <a:tailEnd/>
          </a:ln>
        </p:spPr>
      </p:pic>
      <p:pic>
        <p:nvPicPr>
          <p:cNvPr id="2067" name="Picture 19"/>
          <p:cNvPicPr>
            <a:picLocks noChangeAspect="1" noChangeArrowheads="1"/>
          </p:cNvPicPr>
          <p:nvPr/>
        </p:nvPicPr>
        <p:blipFill>
          <a:blip r:embed="rId5" cstate="print"/>
          <a:srcRect l="30826" b="6252"/>
          <a:stretch>
            <a:fillRect/>
          </a:stretch>
        </p:blipFill>
        <p:spPr bwMode="auto">
          <a:xfrm rot="20748946">
            <a:off x="6876128" y="4416281"/>
            <a:ext cx="1808595" cy="1785219"/>
          </a:xfrm>
          <a:prstGeom prst="rect">
            <a:avLst/>
          </a:prstGeom>
          <a:noFill/>
          <a:ln w="38100">
            <a:solidFill>
              <a:srgbClr val="FF0000"/>
            </a:solidFill>
            <a:miter lim="800000"/>
            <a:headEnd/>
            <a:tailEnd/>
          </a:ln>
        </p:spPr>
      </p:pic>
      <p:pic>
        <p:nvPicPr>
          <p:cNvPr id="14" name="Picture 2"/>
          <p:cNvPicPr>
            <a:picLocks noChangeAspect="1" noChangeArrowheads="1"/>
          </p:cNvPicPr>
          <p:nvPr/>
        </p:nvPicPr>
        <p:blipFill>
          <a:blip r:embed="rId6"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Rectangle 14"/>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6" name="Rectangle 15"/>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4638"/>
            <a:ext cx="7772400" cy="5962674"/>
          </a:xfrm>
          <a:solidFill>
            <a:srgbClr val="002060"/>
          </a:solidFill>
          <a:ln>
            <a:solidFill>
              <a:srgbClr val="FF0000"/>
            </a:solidFill>
          </a:ln>
        </p:spPr>
        <p:txBody>
          <a:bodyPr>
            <a:noAutofit/>
          </a:bodyPr>
          <a:lstStyle/>
          <a:p>
            <a:pPr algn="ctr"/>
            <a:r>
              <a:rPr lang="fr-FR" sz="5400" b="1" dirty="0" smtClean="0">
                <a:solidFill>
                  <a:srgbClr val="FF0000"/>
                </a:solidFill>
              </a:rPr>
              <a:t>Retraités</a:t>
            </a:r>
            <a:br>
              <a:rPr lang="fr-FR" sz="5400" b="1" dirty="0" smtClean="0">
                <a:solidFill>
                  <a:srgbClr val="FF0000"/>
                </a:solidFill>
              </a:rPr>
            </a:br>
            <a:r>
              <a:rPr lang="fr-FR" sz="5400" b="1" dirty="0" smtClean="0">
                <a:solidFill>
                  <a:srgbClr val="FF0000"/>
                </a:solidFill>
              </a:rPr>
              <a:t>Personnes Agées</a:t>
            </a:r>
            <a:br>
              <a:rPr lang="fr-FR" sz="5400" b="1" dirty="0" smtClean="0">
                <a:solidFill>
                  <a:srgbClr val="FF0000"/>
                </a:solidFill>
              </a:rPr>
            </a:br>
            <a:r>
              <a:rPr lang="fr-FR" sz="5400" b="1" dirty="0" smtClean="0">
                <a:solidFill>
                  <a:srgbClr val="FF0000"/>
                </a:solidFill>
              </a:rPr>
              <a:t/>
            </a:r>
            <a:br>
              <a:rPr lang="fr-FR" sz="5400" b="1" dirty="0" smtClean="0">
                <a:solidFill>
                  <a:srgbClr val="FF0000"/>
                </a:solidFill>
              </a:rPr>
            </a:br>
            <a:r>
              <a:rPr lang="fr-FR" sz="5400" b="1" dirty="0" smtClean="0">
                <a:solidFill>
                  <a:srgbClr val="FF0000"/>
                </a:solidFill>
              </a:rPr>
              <a:t>Quelle différence </a:t>
            </a:r>
            <a:br>
              <a:rPr lang="fr-FR" sz="5400" b="1" dirty="0" smtClean="0">
                <a:solidFill>
                  <a:srgbClr val="FF0000"/>
                </a:solidFill>
              </a:rPr>
            </a:br>
            <a:r>
              <a:rPr lang="fr-FR" sz="5400" b="1" dirty="0" smtClean="0">
                <a:solidFill>
                  <a:srgbClr val="FF0000"/>
                </a:solidFill>
              </a:rPr>
              <a:t>voyez-vous ?</a:t>
            </a:r>
            <a:r>
              <a:rPr lang="fr-FR" sz="5400" b="1" dirty="0" smtClean="0"/>
              <a:t/>
            </a:r>
            <a:br>
              <a:rPr lang="fr-FR" sz="5400" b="1" dirty="0" smtClean="0"/>
            </a:br>
            <a:endParaRPr lang="fr-FR" sz="5400" b="1" dirty="0"/>
          </a:p>
        </p:txBody>
      </p:sp>
      <p:sp>
        <p:nvSpPr>
          <p:cNvPr id="3" name="Espace réservé du numéro de diapositive 2"/>
          <p:cNvSpPr>
            <a:spLocks noGrp="1"/>
          </p:cNvSpPr>
          <p:nvPr>
            <p:ph type="sldNum" sz="quarter" idx="12"/>
          </p:nvPr>
        </p:nvSpPr>
        <p:spPr/>
        <p:txBody>
          <a:bodyPr/>
          <a:lstStyle/>
          <a:p>
            <a:fld id="{1C626535-2F9D-4D08-9783-7071F6CD7D39}" type="slidenum">
              <a:rPr lang="fr-FR" smtClean="0"/>
              <a:pPr/>
              <a:t>3</a:t>
            </a:fld>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2313" y="260648"/>
            <a:ext cx="7772400" cy="2053927"/>
          </a:xfrm>
          <a:solidFill>
            <a:srgbClr val="00B0F0"/>
          </a:solidFill>
        </p:spPr>
        <p:txBody>
          <a:bodyPr>
            <a:noAutofit/>
          </a:bodyPr>
          <a:lstStyle/>
          <a:p>
            <a:pPr algn="ctr"/>
            <a:r>
              <a:rPr lang="fr-FR" sz="5400" b="1" dirty="0" smtClean="0"/>
              <a:t>Les « retraités » font référence à un statut.</a:t>
            </a:r>
            <a:endParaRPr lang="fr-FR" sz="5400" b="1" dirty="0"/>
          </a:p>
        </p:txBody>
      </p:sp>
      <p:sp>
        <p:nvSpPr>
          <p:cNvPr id="3" name="Espace réservé du texte 2"/>
          <p:cNvSpPr>
            <a:spLocks noGrp="1"/>
          </p:cNvSpPr>
          <p:nvPr>
            <p:ph type="body" idx="1"/>
          </p:nvPr>
        </p:nvSpPr>
        <p:spPr>
          <a:xfrm>
            <a:off x="722313" y="2547938"/>
            <a:ext cx="7772400" cy="3905398"/>
          </a:xfrm>
          <a:solidFill>
            <a:srgbClr val="FFFF00"/>
          </a:solidFill>
        </p:spPr>
        <p:txBody>
          <a:bodyPr>
            <a:noAutofit/>
          </a:bodyPr>
          <a:lstStyle/>
          <a:p>
            <a:pPr algn="ctr"/>
            <a:r>
              <a:rPr lang="fr-FR" sz="6000" b="1" dirty="0" smtClean="0"/>
              <a:t>Les « Personnes Agées » font référence à une situation biologique.</a:t>
            </a:r>
            <a:endParaRPr lang="fr-FR" sz="6000" b="1" dirty="0"/>
          </a:p>
        </p:txBody>
      </p:sp>
      <p:sp>
        <p:nvSpPr>
          <p:cNvPr id="4" name="Espace réservé du numéro de diapositive 3"/>
          <p:cNvSpPr>
            <a:spLocks noGrp="1"/>
          </p:cNvSpPr>
          <p:nvPr>
            <p:ph type="sldNum" sz="quarter" idx="12"/>
          </p:nvPr>
        </p:nvSpPr>
        <p:spPr/>
        <p:txBody>
          <a:bodyPr/>
          <a:lstStyle/>
          <a:p>
            <a:fld id="{1C626535-2F9D-4D08-9783-7071F6CD7D39}" type="slidenum">
              <a:rPr lang="fr-FR" smtClean="0"/>
              <a:pPr/>
              <a:t>4</a:t>
            </a:fld>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1C626535-2F9D-4D08-9783-7071F6CD7D39}" type="slidenum">
              <a:rPr lang="fr-FR" smtClean="0"/>
              <a:pPr/>
              <a:t>5</a:t>
            </a:fld>
            <a:endParaRPr lang="fr-FR" dirty="0"/>
          </a:p>
        </p:txBody>
      </p:sp>
      <p:sp>
        <p:nvSpPr>
          <p:cNvPr id="8" name="ZoneTexte 7"/>
          <p:cNvSpPr txBox="1"/>
          <p:nvPr/>
        </p:nvSpPr>
        <p:spPr>
          <a:xfrm>
            <a:off x="251520" y="1628800"/>
            <a:ext cx="8064896" cy="4893647"/>
          </a:xfrm>
          <a:prstGeom prst="rect">
            <a:avLst/>
          </a:prstGeom>
          <a:noFill/>
        </p:spPr>
        <p:txBody>
          <a:bodyPr wrap="square" rtlCol="0">
            <a:spAutoFit/>
          </a:bodyPr>
          <a:lstStyle/>
          <a:p>
            <a:endParaRPr lang="fr-FR" sz="2800" dirty="0" smtClean="0">
              <a:latin typeface="Myriad Web Pro" pitchFamily="34" charset="0"/>
            </a:endParaRPr>
          </a:p>
          <a:p>
            <a:pPr marL="514350" indent="-514350"/>
            <a:r>
              <a:rPr lang="fr-FR" sz="2800" b="1" u="sng" dirty="0" smtClean="0">
                <a:solidFill>
                  <a:schemeClr val="bg1"/>
                </a:solidFill>
                <a:latin typeface="Myriad Web Pro" pitchFamily="34" charset="0"/>
                <a:sym typeface="Wingdings" pitchFamily="2" charset="2"/>
              </a:rPr>
              <a:t>1._ </a:t>
            </a:r>
            <a:r>
              <a:rPr lang="fr-FR" sz="2000" u="sng" dirty="0" smtClean="0">
                <a:solidFill>
                  <a:schemeClr val="bg1"/>
                </a:solidFill>
                <a:latin typeface="Myriad Web Pro" pitchFamily="34" charset="0"/>
                <a:sym typeface="Wingdings" pitchFamily="2" charset="2"/>
              </a:rPr>
              <a:t>Caractéristiques démographiques des retraités d’aujourd’hui</a:t>
            </a:r>
          </a:p>
          <a:p>
            <a:pPr lvl="0">
              <a:buFont typeface="Wingdings" pitchFamily="2" charset="2"/>
              <a:buChar char="ü"/>
            </a:pPr>
            <a:endParaRPr lang="fr-FR" sz="2400" dirty="0" smtClean="0"/>
          </a:p>
          <a:p>
            <a:pPr lvl="0">
              <a:buFont typeface="Wingdings" pitchFamily="2" charset="2"/>
              <a:buChar char="ü"/>
            </a:pPr>
            <a:endParaRPr lang="fr-FR" sz="2400" dirty="0" smtClean="0"/>
          </a:p>
          <a:p>
            <a:pPr lvl="0">
              <a:buFont typeface="Wingdings" pitchFamily="2" charset="2"/>
              <a:buChar char="ü"/>
            </a:pPr>
            <a:r>
              <a:rPr lang="fr-FR" sz="2000" dirty="0" smtClean="0">
                <a:latin typeface="Myriad Pro" pitchFamily="34" charset="0"/>
              </a:rPr>
              <a:t>a) Une Population hétérogène :</a:t>
            </a:r>
          </a:p>
          <a:p>
            <a:pPr lvl="0">
              <a:buFont typeface="Wingdings" pitchFamily="2" charset="2"/>
              <a:buChar char="ü"/>
            </a:pPr>
            <a:r>
              <a:rPr lang="fr-FR" sz="2000" dirty="0" smtClean="0">
                <a:latin typeface="Myriad Pro" pitchFamily="34" charset="0"/>
              </a:rPr>
              <a:t>b) Durée de vie à la retraite :</a:t>
            </a:r>
          </a:p>
          <a:p>
            <a:pPr lvl="0">
              <a:buFont typeface="Wingdings" pitchFamily="2" charset="2"/>
              <a:buChar char="ü"/>
            </a:pPr>
            <a:r>
              <a:rPr lang="fr-FR" sz="2000" dirty="0" smtClean="0">
                <a:latin typeface="Myriad Pro" pitchFamily="34" charset="0"/>
              </a:rPr>
              <a:t>c) Pouvoir d’achat des retraités :</a:t>
            </a:r>
          </a:p>
          <a:p>
            <a:pPr lvl="0">
              <a:buFont typeface="Wingdings" pitchFamily="2" charset="2"/>
              <a:buChar char="ü"/>
            </a:pPr>
            <a:r>
              <a:rPr lang="fr-FR" sz="2000" dirty="0" smtClean="0">
                <a:latin typeface="Myriad Pro" pitchFamily="34" charset="0"/>
              </a:rPr>
              <a:t>d) Quelles sont ces diversités et inégalités ?</a:t>
            </a:r>
          </a:p>
          <a:p>
            <a:pPr lvl="0">
              <a:buFont typeface="Wingdings" pitchFamily="2" charset="2"/>
              <a:buChar char="ü"/>
            </a:pPr>
            <a:endParaRPr lang="fr-FR" sz="2000" dirty="0" smtClean="0">
              <a:latin typeface="Myriad Pro" pitchFamily="34" charset="0"/>
              <a:sym typeface="Wingdings" pitchFamily="2" charset="2"/>
            </a:endParaRPr>
          </a:p>
          <a:p>
            <a:pPr marL="514350" indent="-514350"/>
            <a:r>
              <a:rPr lang="fr-FR" sz="2000" dirty="0" smtClean="0">
                <a:latin typeface="Myriad Web Pro" pitchFamily="34" charset="0"/>
                <a:sym typeface="Wingdings" pitchFamily="2" charset="2"/>
              </a:rPr>
              <a:t>2) </a:t>
            </a:r>
            <a:r>
              <a:rPr lang="fr-FR" sz="2000" u="sng" dirty="0" smtClean="0">
                <a:latin typeface="Myriad Web Pro" pitchFamily="34" charset="0"/>
                <a:sym typeface="Wingdings" pitchFamily="2" charset="2"/>
              </a:rPr>
              <a:t>Les besoins et aspirations des retraités.</a:t>
            </a:r>
          </a:p>
          <a:p>
            <a:pPr marL="514350" indent="-514350"/>
            <a:endParaRPr lang="fr-FR" sz="2000" u="sng" dirty="0" smtClean="0">
              <a:latin typeface="Myriad Web Pro" pitchFamily="34" charset="0"/>
              <a:sym typeface="Wingdings" pitchFamily="2" charset="2"/>
            </a:endParaRPr>
          </a:p>
          <a:p>
            <a:r>
              <a:rPr lang="fr-FR" sz="2000" dirty="0" smtClean="0">
                <a:latin typeface="Myriad Web Pro" pitchFamily="34" charset="0"/>
                <a:sym typeface="Wingdings" pitchFamily="2" charset="2"/>
              </a:rPr>
              <a:t>3) </a:t>
            </a:r>
            <a:r>
              <a:rPr lang="fr-FR" sz="2000" u="sng" dirty="0" smtClean="0">
                <a:latin typeface="Myriad Web Pro" pitchFamily="34" charset="0"/>
                <a:sym typeface="Wingdings" pitchFamily="2" charset="2"/>
              </a:rPr>
              <a:t>La vie à la retraite, enjeu social majeur.</a:t>
            </a:r>
            <a:endParaRPr lang="fr-FR" sz="2000" u="sng" dirty="0">
              <a:latin typeface="Myriad Web Pro" pitchFamily="34" charset="0"/>
              <a:sym typeface="Wingdings" pitchFamily="2" charset="2"/>
            </a:endParaRPr>
          </a:p>
          <a:p>
            <a:endParaRPr lang="fr-FR" sz="2400" dirty="0" smtClean="0">
              <a:latin typeface="Myriad Web Pro" pitchFamily="34" charset="0"/>
              <a:sym typeface="Wingdings" pitchFamily="2" charset="2"/>
            </a:endParaRPr>
          </a:p>
          <a:p>
            <a:r>
              <a:rPr lang="fr-FR" sz="2400" dirty="0" smtClean="0">
                <a:latin typeface="Myriad Web Pro" pitchFamily="34" charset="0"/>
                <a:sym typeface="Wingdings" pitchFamily="2" charset="2"/>
              </a:rPr>
              <a:t>                 En conclusion</a:t>
            </a:r>
            <a:endParaRPr lang="fr-FR" sz="2400" dirty="0">
              <a:latin typeface="Myriad Web Pro" pitchFamily="34" charset="0"/>
            </a:endParaRPr>
          </a:p>
        </p:txBody>
      </p:sp>
      <p:pic>
        <p:nvPicPr>
          <p:cNvPr id="3074" name="Picture 2"/>
          <p:cNvPicPr>
            <a:picLocks noChangeAspect="1" noChangeArrowheads="1"/>
          </p:cNvPicPr>
          <p:nvPr/>
        </p:nvPicPr>
        <p:blipFill>
          <a:blip r:embed="rId3" cstate="print">
            <a:duotone>
              <a:prstClr val="black"/>
              <a:schemeClr val="accent1">
                <a:tint val="45000"/>
                <a:satMod val="400000"/>
              </a:schemeClr>
            </a:duotone>
            <a:lum contrast="20000"/>
          </a:blip>
          <a:srcRect/>
          <a:stretch>
            <a:fillRect/>
          </a:stretch>
        </p:blipFill>
        <p:spPr bwMode="auto">
          <a:xfrm>
            <a:off x="6444208" y="3645024"/>
            <a:ext cx="2416624" cy="2952328"/>
          </a:xfrm>
          <a:prstGeom prst="rect">
            <a:avLst/>
          </a:prstGeom>
          <a:noFill/>
          <a:ln w="9525">
            <a:solidFill>
              <a:srgbClr val="FF0000"/>
            </a:solidFill>
            <a:miter lim="800000"/>
            <a:headEnd/>
            <a:tailEnd/>
          </a:ln>
        </p:spPr>
      </p:pic>
      <p:sp>
        <p:nvSpPr>
          <p:cNvPr id="32769" name="Rectangle 1"/>
          <p:cNvSpPr>
            <a:spLocks noChangeArrowheads="1"/>
          </p:cNvSpPr>
          <p:nvPr/>
        </p:nvSpPr>
        <p:spPr bwMode="auto">
          <a:xfrm>
            <a:off x="3419872" y="908720"/>
            <a:ext cx="2232248" cy="400110"/>
          </a:xfrm>
          <a:prstGeom prst="rect">
            <a:avLst/>
          </a:prstGeom>
          <a:solidFill>
            <a:schemeClr val="accent4">
              <a:lumMod val="20000"/>
              <a:lumOff val="80000"/>
            </a:schemeClr>
          </a:solidFill>
          <a:ln w="952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0" u="sng" strike="noStrike" cap="none" normalizeH="0" baseline="0" dirty="0" smtClean="0">
                <a:ln>
                  <a:noFill/>
                </a:ln>
                <a:effectLst/>
                <a:latin typeface="Myriad Pro" pitchFamily="34" charset="0"/>
                <a:ea typeface="Calibri" pitchFamily="34" charset="0"/>
                <a:cs typeface="Times New Roman" pitchFamily="18" charset="0"/>
              </a:rPr>
              <a:t>Plan de l’exposé</a:t>
            </a:r>
            <a:r>
              <a:rPr kumimoji="0" lang="fr-FR" sz="2000" b="0" u="sng" strike="noStrike" cap="none" normalizeH="0" dirty="0" smtClean="0">
                <a:ln>
                  <a:noFill/>
                </a:ln>
                <a:effectLst/>
                <a:latin typeface="Myriad Pro" pitchFamily="34" charset="0"/>
                <a:ea typeface="Calibri" pitchFamily="34" charset="0"/>
                <a:cs typeface="Times New Roman" pitchFamily="18" charset="0"/>
              </a:rPr>
              <a:t> :</a:t>
            </a:r>
            <a:endParaRPr kumimoji="0" lang="fr-FR" sz="1800" b="0" u="sng" strike="noStrike" cap="none" normalizeH="0" baseline="0" dirty="0" smtClean="0">
              <a:ln>
                <a:noFill/>
              </a:ln>
              <a:effectLst/>
              <a:latin typeface="Myriad Pro" pitchFamily="34" charset="0"/>
            </a:endParaRPr>
          </a:p>
        </p:txBody>
      </p:sp>
      <p:pic>
        <p:nvPicPr>
          <p:cNvPr id="11" name="Picture 2"/>
          <p:cNvPicPr>
            <a:picLocks noChangeAspect="1" noChangeArrowheads="1"/>
          </p:cNvPicPr>
          <p:nvPr/>
        </p:nvPicPr>
        <p:blipFill>
          <a:blip r:embed="rId4"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Rectangle 12"/>
          <p:cNvSpPr/>
          <p:nvPr/>
        </p:nvSpPr>
        <p:spPr>
          <a:xfrm>
            <a:off x="2411760" y="188640"/>
            <a:ext cx="5832648" cy="707886"/>
          </a:xfrm>
          <a:prstGeom prst="rect">
            <a:avLst/>
          </a:prstGeom>
        </p:spPr>
        <p:txBody>
          <a:bodyPr wrap="square">
            <a:spAutoFit/>
          </a:bodyPr>
          <a:lstStyle/>
          <a:p>
            <a:pPr algn="ctr"/>
            <a:r>
              <a:rPr lang="fr-FR" sz="2000" dirty="0" smtClean="0">
                <a:latin typeface="Myriad Pro" pitchFamily="34" charset="0"/>
              </a:rPr>
              <a:t>STAGE DE FORMATION Fédéral</a:t>
            </a:r>
          </a:p>
          <a:p>
            <a:pPr algn="ctr"/>
            <a:r>
              <a:rPr lang="fr-FR" sz="2000"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1C626535-2F9D-4D08-9783-7071F6CD7D39}" type="slidenum">
              <a:rPr lang="fr-FR" smtClean="0"/>
              <a:pPr/>
              <a:t>6</a:t>
            </a:fld>
            <a:endParaRPr lang="fr-FR" dirty="0"/>
          </a:p>
        </p:txBody>
      </p:sp>
      <p:sp>
        <p:nvSpPr>
          <p:cNvPr id="16" name="Titre 1"/>
          <p:cNvSpPr>
            <a:spLocks noGrp="1"/>
          </p:cNvSpPr>
          <p:nvPr>
            <p:ph type="ctrTitle"/>
          </p:nvPr>
        </p:nvSpPr>
        <p:spPr>
          <a:xfrm>
            <a:off x="4716016" y="692696"/>
            <a:ext cx="2232248" cy="720080"/>
          </a:xfrm>
          <a:ln>
            <a:noFill/>
          </a:ln>
        </p:spPr>
        <p:txBody>
          <a:bodyPr>
            <a:normAutofit/>
          </a:bodyPr>
          <a:lstStyle/>
          <a:p>
            <a:pPr algn="ctr"/>
            <a:r>
              <a:rPr lang="fr-FR" sz="1200" i="1" spc="0" dirty="0" smtClean="0">
                <a:ln w="18415" cmpd="sng">
                  <a:solidFill>
                    <a:srgbClr val="FFFFFF"/>
                  </a:solidFill>
                  <a:prstDash val="solid"/>
                </a:ln>
                <a:solidFill>
                  <a:srgbClr val="FFFFFF"/>
                </a:solidFill>
                <a:effectLst/>
                <a:latin typeface="Adobe Pi Std" pitchFamily="82" charset="0"/>
              </a:rPr>
              <a:t>Thème1 :</a:t>
            </a:r>
            <a:br>
              <a:rPr lang="fr-FR" sz="1200" i="1" spc="0" dirty="0" smtClean="0">
                <a:ln w="18415" cmpd="sng">
                  <a:solidFill>
                    <a:srgbClr val="FFFFFF"/>
                  </a:solidFill>
                  <a:prstDash val="solid"/>
                </a:ln>
                <a:solidFill>
                  <a:srgbClr val="FFFFFF"/>
                </a:solidFill>
                <a:effectLst/>
                <a:latin typeface="Adobe Pi Std" pitchFamily="82" charset="0"/>
              </a:rPr>
            </a:br>
            <a:r>
              <a:rPr lang="fr-FR" sz="1200" i="1" spc="0" dirty="0" smtClean="0">
                <a:ln w="18415" cmpd="sng">
                  <a:solidFill>
                    <a:srgbClr val="FFFFFF"/>
                  </a:solidFill>
                  <a:prstDash val="solid"/>
                </a:ln>
                <a:solidFill>
                  <a:srgbClr val="FFFFFF"/>
                </a:solidFill>
                <a:effectLst/>
                <a:latin typeface="Adobe Pi Std" pitchFamily="82" charset="0"/>
              </a:rPr>
              <a:t> QUI SONT LES RETRAITES</a:t>
            </a:r>
            <a:br>
              <a:rPr lang="fr-FR" sz="1200" i="1" spc="0" dirty="0" smtClean="0">
                <a:ln w="18415" cmpd="sng">
                  <a:solidFill>
                    <a:srgbClr val="FFFFFF"/>
                  </a:solidFill>
                  <a:prstDash val="solid"/>
                </a:ln>
                <a:solidFill>
                  <a:srgbClr val="FFFFFF"/>
                </a:solidFill>
                <a:effectLst/>
                <a:latin typeface="Adobe Pi Std" pitchFamily="82" charset="0"/>
              </a:rPr>
            </a:br>
            <a:r>
              <a:rPr lang="fr-FR" sz="1200" i="1" spc="0" dirty="0" smtClean="0">
                <a:ln w="18415" cmpd="sng">
                  <a:solidFill>
                    <a:srgbClr val="FFFFFF"/>
                  </a:solidFill>
                  <a:prstDash val="solid"/>
                </a:ln>
                <a:solidFill>
                  <a:srgbClr val="FFFFFF"/>
                </a:solidFill>
                <a:effectLst/>
                <a:latin typeface="Adobe Pi Std" pitchFamily="82" charset="0"/>
              </a:rPr>
              <a:t>AUJOURD’HUI ?</a:t>
            </a:r>
            <a:endParaRPr lang="fr-FR" sz="1200" i="1" spc="0" dirty="0">
              <a:ln w="18415" cmpd="sng">
                <a:solidFill>
                  <a:srgbClr val="FFFFFF"/>
                </a:solidFill>
                <a:prstDash val="solid"/>
              </a:ln>
              <a:solidFill>
                <a:srgbClr val="FFFFFF"/>
              </a:solidFill>
              <a:effectLst/>
              <a:latin typeface="Adobe Pi Std" pitchFamily="82" charset="0"/>
            </a:endParaRPr>
          </a:p>
        </p:txBody>
      </p:sp>
      <p:sp>
        <p:nvSpPr>
          <p:cNvPr id="8" name="ZoneTexte 7"/>
          <p:cNvSpPr txBox="1"/>
          <p:nvPr/>
        </p:nvSpPr>
        <p:spPr>
          <a:xfrm>
            <a:off x="1115616" y="1268760"/>
            <a:ext cx="7776864" cy="1692771"/>
          </a:xfrm>
          <a:prstGeom prst="rect">
            <a:avLst/>
          </a:prstGeom>
          <a:noFill/>
        </p:spPr>
        <p:txBody>
          <a:bodyPr wrap="square" rtlCol="0">
            <a:spAutoFit/>
          </a:bodyPr>
          <a:lstStyle/>
          <a:p>
            <a:endParaRPr lang="fr-FR" sz="2800" dirty="0" smtClean="0">
              <a:latin typeface="Myriad Web Pro" pitchFamily="34" charset="0"/>
            </a:endParaRPr>
          </a:p>
          <a:p>
            <a:pPr algn="ctr">
              <a:buFont typeface="Wingdings"/>
              <a:buChar char="à"/>
            </a:pPr>
            <a:r>
              <a:rPr lang="fr-FR" sz="2400" dirty="0" smtClean="0">
                <a:solidFill>
                  <a:schemeClr val="bg1"/>
                </a:solidFill>
                <a:latin typeface="Myriad Web Pro" pitchFamily="34" charset="0"/>
                <a:sym typeface="Wingdings" pitchFamily="2" charset="2"/>
              </a:rPr>
              <a:t> Caractéristiques démographiques des retraités d’aujourd’hui</a:t>
            </a:r>
          </a:p>
          <a:p>
            <a:endParaRPr lang="fr-FR" sz="2800" dirty="0">
              <a:latin typeface="Myriad Web Pro" pitchFamily="34" charset="0"/>
              <a:sym typeface="Wingdings" pitchFamily="2" charset="2"/>
            </a:endParaRPr>
          </a:p>
        </p:txBody>
      </p:sp>
      <p:sp>
        <p:nvSpPr>
          <p:cNvPr id="11" name="ZoneTexte 10"/>
          <p:cNvSpPr txBox="1"/>
          <p:nvPr/>
        </p:nvSpPr>
        <p:spPr>
          <a:xfrm>
            <a:off x="0" y="2492896"/>
            <a:ext cx="7524328" cy="461665"/>
          </a:xfrm>
          <a:prstGeom prst="rect">
            <a:avLst/>
          </a:prstGeom>
          <a:noFill/>
          <a:ln>
            <a:solidFill>
              <a:srgbClr val="FF0000"/>
            </a:solidFill>
          </a:ln>
        </p:spPr>
        <p:txBody>
          <a:bodyPr wrap="square" rtlCol="0">
            <a:spAutoFit/>
          </a:bodyPr>
          <a:lstStyle/>
          <a:p>
            <a:pPr algn="ctr"/>
            <a:r>
              <a:rPr lang="fr-FR" sz="2400" b="1" u="sng" dirty="0" smtClean="0">
                <a:solidFill>
                  <a:srgbClr val="FFFFFF"/>
                </a:solidFill>
                <a:latin typeface="Myriad Pro" pitchFamily="34" charset="0"/>
              </a:rPr>
              <a:t>18 662 427 personnes de 60 ans et plus  27,43%  </a:t>
            </a:r>
            <a:endParaRPr lang="fr-FR" sz="2400" b="1" u="sng" dirty="0">
              <a:solidFill>
                <a:srgbClr val="FFFFFF"/>
              </a:solidFill>
              <a:latin typeface="Myriad Pro" pitchFamily="34" charset="0"/>
            </a:endParaRPr>
          </a:p>
        </p:txBody>
      </p:sp>
      <p:sp>
        <p:nvSpPr>
          <p:cNvPr id="13" name="Rectangle 12"/>
          <p:cNvSpPr/>
          <p:nvPr/>
        </p:nvSpPr>
        <p:spPr>
          <a:xfrm>
            <a:off x="1835696" y="548680"/>
            <a:ext cx="2808312" cy="276999"/>
          </a:xfrm>
          <a:prstGeom prst="rect">
            <a:avLst/>
          </a:prstGeom>
        </p:spPr>
        <p:txBody>
          <a:bodyPr wrap="square">
            <a:spAutoFit/>
          </a:bodyPr>
          <a:lstStyle/>
          <a:p>
            <a:pPr algn="ctr"/>
            <a:r>
              <a:rPr lang="fr-FR" sz="1200" dirty="0" smtClean="0"/>
              <a:t>STAGE DE FORMATION Fédéral</a:t>
            </a:r>
          </a:p>
        </p:txBody>
      </p:sp>
      <p:sp>
        <p:nvSpPr>
          <p:cNvPr id="17" name="Rectangle 16"/>
          <p:cNvSpPr/>
          <p:nvPr/>
        </p:nvSpPr>
        <p:spPr>
          <a:xfrm>
            <a:off x="4932040" y="332656"/>
            <a:ext cx="3708920" cy="923330"/>
          </a:xfrm>
          <a:prstGeom prst="rect">
            <a:avLst/>
          </a:prstGeom>
          <a:ln>
            <a:solidFill>
              <a:srgbClr val="FF0000"/>
            </a:solidFill>
          </a:ln>
        </p:spPr>
        <p:txBody>
          <a:bodyPr wrap="square">
            <a:spAutoFit/>
          </a:bodyPr>
          <a:lstStyle/>
          <a:p>
            <a:pPr algn="ctr"/>
            <a:r>
              <a:rPr lang="fr-FR" sz="1600" b="1" dirty="0" smtClean="0"/>
              <a:t>Population totale par sexe et âge</a:t>
            </a:r>
          </a:p>
          <a:p>
            <a:pPr algn="ctr"/>
            <a:r>
              <a:rPr lang="fr-FR" b="1" dirty="0" smtClean="0"/>
              <a:t> au 1er janvier 2023, </a:t>
            </a:r>
          </a:p>
          <a:p>
            <a:pPr algn="ctr"/>
            <a:r>
              <a:rPr lang="fr-FR" b="1" dirty="0" smtClean="0"/>
              <a:t>France y compris Mayotte</a:t>
            </a:r>
            <a:endParaRPr lang="fr-FR" b="1" dirty="0"/>
          </a:p>
        </p:txBody>
      </p:sp>
      <p:graphicFrame>
        <p:nvGraphicFramePr>
          <p:cNvPr id="14" name="Tableau 13"/>
          <p:cNvGraphicFramePr>
            <a:graphicFrameLocks noGrp="1"/>
          </p:cNvGraphicFramePr>
          <p:nvPr>
            <p:extLst>
              <p:ext uri="{D42A27DB-BD31-4B8C-83A1-F6EECF244321}">
                <p14:modId xmlns:p14="http://schemas.microsoft.com/office/powerpoint/2010/main" val="3923941029"/>
              </p:ext>
            </p:extLst>
          </p:nvPr>
        </p:nvGraphicFramePr>
        <p:xfrm>
          <a:off x="1259632" y="3068960"/>
          <a:ext cx="7056785" cy="3474720"/>
        </p:xfrm>
        <a:graphic>
          <a:graphicData uri="http://schemas.openxmlformats.org/drawingml/2006/table">
            <a:tbl>
              <a:tblPr firstRow="1" bandRow="1">
                <a:tableStyleId>{5C22544A-7EE6-4342-B048-85BDC9FD1C3A}</a:tableStyleId>
              </a:tblPr>
              <a:tblGrid>
                <a:gridCol w="1411357"/>
                <a:gridCol w="1411357"/>
                <a:gridCol w="1411357"/>
                <a:gridCol w="1411357"/>
                <a:gridCol w="1411357"/>
              </a:tblGrid>
              <a:tr h="370840">
                <a:tc>
                  <a:txBody>
                    <a:bodyPr/>
                    <a:lstStyle/>
                    <a:p>
                      <a:pPr algn="ctr"/>
                      <a:endParaRPr lang="fr-FR" dirty="0">
                        <a:latin typeface="Myriad Pro" pitchFamily="34" charset="0"/>
                      </a:endParaRPr>
                    </a:p>
                  </a:txBody>
                  <a:tcPr/>
                </a:tc>
                <a:tc>
                  <a:txBody>
                    <a:bodyPr/>
                    <a:lstStyle/>
                    <a:p>
                      <a:pPr algn="ctr"/>
                      <a:r>
                        <a:rPr lang="fr-FR" dirty="0" smtClean="0">
                          <a:latin typeface="Myriad Pro" pitchFamily="34" charset="0"/>
                        </a:rPr>
                        <a:t>Nombre d’hommes</a:t>
                      </a:r>
                      <a:endParaRPr lang="fr-FR" dirty="0">
                        <a:latin typeface="Myriad Pro" pitchFamily="34" charset="0"/>
                      </a:endParaRPr>
                    </a:p>
                  </a:txBody>
                  <a:tcPr/>
                </a:tc>
                <a:tc>
                  <a:txBody>
                    <a:bodyPr/>
                    <a:lstStyle/>
                    <a:p>
                      <a:pPr algn="ctr"/>
                      <a:r>
                        <a:rPr lang="fr-FR" dirty="0" smtClean="0">
                          <a:latin typeface="Myriad Pro" pitchFamily="34" charset="0"/>
                        </a:rPr>
                        <a:t>Nombre de Femmes</a:t>
                      </a:r>
                      <a:endParaRPr lang="fr-FR" dirty="0">
                        <a:latin typeface="Myriad Pro" pitchFamily="34" charset="0"/>
                      </a:endParaRPr>
                    </a:p>
                  </a:txBody>
                  <a:tcPr/>
                </a:tc>
                <a:tc>
                  <a:txBody>
                    <a:bodyPr/>
                    <a:lstStyle/>
                    <a:p>
                      <a:pPr algn="ctr"/>
                      <a:r>
                        <a:rPr lang="fr-FR" dirty="0" smtClean="0">
                          <a:latin typeface="Myriad Pro" pitchFamily="34" charset="0"/>
                        </a:rPr>
                        <a:t>Ensemble </a:t>
                      </a:r>
                      <a:endParaRPr lang="fr-FR" dirty="0">
                        <a:latin typeface="Myriad Pro" pitchFamily="34" charset="0"/>
                      </a:endParaRPr>
                    </a:p>
                  </a:txBody>
                  <a:tcPr/>
                </a:tc>
                <a:tc>
                  <a:txBody>
                    <a:bodyPr/>
                    <a:lstStyle/>
                    <a:p>
                      <a:pPr algn="ctr"/>
                      <a:endParaRPr lang="fr-FR" dirty="0">
                        <a:latin typeface="Myriad Pro" pitchFamily="34" charset="0"/>
                      </a:endParaRPr>
                    </a:p>
                  </a:txBody>
                  <a:tcPr/>
                </a:tc>
              </a:tr>
              <a:tr h="370840">
                <a:tc>
                  <a:txBody>
                    <a:bodyPr/>
                    <a:lstStyle/>
                    <a:p>
                      <a:pPr algn="ctr"/>
                      <a:r>
                        <a:rPr lang="fr-FR" b="0" dirty="0" smtClean="0">
                          <a:latin typeface="Myriad Pro" pitchFamily="34" charset="0"/>
                        </a:rPr>
                        <a:t>Population Totale au 01/01/2023</a:t>
                      </a:r>
                      <a:endParaRPr lang="fr-FR" b="0" dirty="0">
                        <a:latin typeface="Myriad Pro" pitchFamily="34" charset="0"/>
                      </a:endParaRPr>
                    </a:p>
                  </a:txBody>
                  <a:tcPr/>
                </a:tc>
                <a:tc>
                  <a:txBody>
                    <a:bodyPr/>
                    <a:lstStyle/>
                    <a:p>
                      <a:pPr algn="ctr"/>
                      <a:r>
                        <a:rPr lang="fr-FR" b="0" dirty="0" smtClean="0">
                          <a:solidFill>
                            <a:srgbClr val="FF0000"/>
                          </a:solidFill>
                          <a:latin typeface="Myriad Pro" pitchFamily="34" charset="0"/>
                        </a:rPr>
                        <a:t>33 117 745</a:t>
                      </a:r>
                      <a:endParaRPr lang="fr-FR" b="0" dirty="0">
                        <a:solidFill>
                          <a:srgbClr val="FF0000"/>
                        </a:solidFill>
                        <a:latin typeface="Myriad Pro" pitchFamily="34" charset="0"/>
                      </a:endParaRPr>
                    </a:p>
                  </a:txBody>
                  <a:tcPr anchor="ctr"/>
                </a:tc>
                <a:tc>
                  <a:txBody>
                    <a:bodyPr/>
                    <a:lstStyle/>
                    <a:p>
                      <a:pPr algn="ctr"/>
                      <a:r>
                        <a:rPr lang="fr-FR" b="0" dirty="0" smtClean="0">
                          <a:solidFill>
                            <a:srgbClr val="FF0000"/>
                          </a:solidFill>
                          <a:latin typeface="Myriad Pro" pitchFamily="34" charset="0"/>
                        </a:rPr>
                        <a:t>35 255 688</a:t>
                      </a:r>
                      <a:endParaRPr lang="fr-FR" b="0" dirty="0">
                        <a:solidFill>
                          <a:srgbClr val="FF0000"/>
                        </a:solidFill>
                        <a:latin typeface="Myriad Pro" pitchFamily="34" charset="0"/>
                      </a:endParaRPr>
                    </a:p>
                  </a:txBody>
                  <a:tcPr anchor="ctr"/>
                </a:tc>
                <a:tc>
                  <a:txBody>
                    <a:bodyPr/>
                    <a:lstStyle/>
                    <a:p>
                      <a:pPr algn="ctr"/>
                      <a:r>
                        <a:rPr lang="fr-FR" b="0" dirty="0" smtClean="0">
                          <a:solidFill>
                            <a:srgbClr val="FF0000"/>
                          </a:solidFill>
                          <a:latin typeface="Myriad Pro" pitchFamily="34" charset="0"/>
                        </a:rPr>
                        <a:t>68 373 433</a:t>
                      </a:r>
                      <a:endParaRPr lang="fr-FR" b="0" dirty="0">
                        <a:solidFill>
                          <a:srgbClr val="FF0000"/>
                        </a:solidFill>
                        <a:latin typeface="Myriad Pro" pitchFamily="34" charset="0"/>
                      </a:endParaRPr>
                    </a:p>
                  </a:txBody>
                  <a:tcPr anchor="ctr"/>
                </a:tc>
                <a:tc>
                  <a:txBody>
                    <a:bodyPr/>
                    <a:lstStyle/>
                    <a:p>
                      <a:pPr algn="ctr"/>
                      <a:endParaRPr lang="fr-FR" b="0" dirty="0">
                        <a:solidFill>
                          <a:srgbClr val="FF0000"/>
                        </a:solidFill>
                        <a:latin typeface="Myriad Pro" pitchFamily="34" charset="0"/>
                      </a:endParaRPr>
                    </a:p>
                  </a:txBody>
                  <a:tcPr anchor="ctr"/>
                </a:tc>
              </a:tr>
              <a:tr h="370840">
                <a:tc>
                  <a:txBody>
                    <a:bodyPr/>
                    <a:lstStyle/>
                    <a:p>
                      <a:pPr algn="ctr"/>
                      <a:r>
                        <a:rPr lang="fr-FR" dirty="0" smtClean="0">
                          <a:latin typeface="Myriad Pro" pitchFamily="34" charset="0"/>
                        </a:rPr>
                        <a:t>Moins de 20 ans </a:t>
                      </a:r>
                      <a:endParaRPr lang="fr-FR" dirty="0">
                        <a:latin typeface="Myriad Pro" pitchFamily="34" charset="0"/>
                      </a:endParaRPr>
                    </a:p>
                  </a:txBody>
                  <a:tcPr/>
                </a:tc>
                <a:tc>
                  <a:txBody>
                    <a:bodyPr/>
                    <a:lstStyle/>
                    <a:p>
                      <a:pPr algn="ctr" fontAlgn="b"/>
                      <a:r>
                        <a:rPr lang="fr-FR" sz="1600" b="1" i="0" u="none" strike="noStrike" dirty="0">
                          <a:solidFill>
                            <a:srgbClr val="FF0000"/>
                          </a:solidFill>
                          <a:latin typeface="Myriad Pro" pitchFamily="34" charset="0"/>
                        </a:rPr>
                        <a:t>8 </a:t>
                      </a:r>
                      <a:r>
                        <a:rPr lang="fr-FR" sz="1600" b="1" i="0" u="none" strike="noStrike" dirty="0" smtClean="0">
                          <a:solidFill>
                            <a:srgbClr val="FF0000"/>
                          </a:solidFill>
                          <a:latin typeface="Myriad Pro" pitchFamily="34" charset="0"/>
                        </a:rPr>
                        <a:t>168 212</a:t>
                      </a:r>
                      <a:endParaRPr lang="fr-FR" sz="1600" b="1" i="0" u="none" strike="noStrike" dirty="0">
                        <a:solidFill>
                          <a:srgbClr val="FF0000"/>
                        </a:solidFill>
                        <a:latin typeface="Myriad Pro" pitchFamily="34" charset="0"/>
                      </a:endParaRPr>
                    </a:p>
                  </a:txBody>
                  <a:tcPr marL="9525" marR="9525" marT="9525" marB="0" anchor="ctr"/>
                </a:tc>
                <a:tc>
                  <a:txBody>
                    <a:bodyPr/>
                    <a:lstStyle/>
                    <a:p>
                      <a:pPr algn="ctr" fontAlgn="b"/>
                      <a:r>
                        <a:rPr lang="fr-FR" sz="1600" b="1" i="0" u="none" strike="noStrike" dirty="0" smtClean="0">
                          <a:solidFill>
                            <a:srgbClr val="FF0000"/>
                          </a:solidFill>
                          <a:latin typeface="Myriad Pro" pitchFamily="34" charset="0"/>
                        </a:rPr>
                        <a:t>7 760</a:t>
                      </a:r>
                      <a:r>
                        <a:rPr lang="fr-FR" sz="1600" b="1" i="0" u="none" strike="noStrike" baseline="0" dirty="0" smtClean="0">
                          <a:solidFill>
                            <a:srgbClr val="FF0000"/>
                          </a:solidFill>
                          <a:latin typeface="Myriad Pro" pitchFamily="34" charset="0"/>
                        </a:rPr>
                        <a:t> 064</a:t>
                      </a:r>
                      <a:endParaRPr lang="fr-FR" sz="1600" b="1" i="0" u="none" strike="noStrike" dirty="0">
                        <a:solidFill>
                          <a:srgbClr val="FF0000"/>
                        </a:solidFill>
                        <a:latin typeface="Myriad Pro" pitchFamily="34" charset="0"/>
                      </a:endParaRPr>
                    </a:p>
                  </a:txBody>
                  <a:tcPr marL="9525" marR="9525" marT="9525" marB="0" anchor="ctr"/>
                </a:tc>
                <a:tc>
                  <a:txBody>
                    <a:bodyPr/>
                    <a:lstStyle/>
                    <a:p>
                      <a:pPr algn="ctr" fontAlgn="b"/>
                      <a:r>
                        <a:rPr lang="fr-FR" sz="1600" b="1" i="0" u="none" strike="noStrike" dirty="0" smtClean="0">
                          <a:solidFill>
                            <a:srgbClr val="FF0000"/>
                          </a:solidFill>
                          <a:latin typeface="Myriad Pro" pitchFamily="34" charset="0"/>
                        </a:rPr>
                        <a:t>15 928</a:t>
                      </a:r>
                      <a:r>
                        <a:rPr lang="fr-FR" sz="1600" b="1" i="0" u="none" strike="noStrike" baseline="0" dirty="0" smtClean="0">
                          <a:solidFill>
                            <a:srgbClr val="FF0000"/>
                          </a:solidFill>
                          <a:latin typeface="Myriad Pro" pitchFamily="34" charset="0"/>
                        </a:rPr>
                        <a:t> 276</a:t>
                      </a:r>
                      <a:endParaRPr lang="fr-FR" sz="1600" b="1" i="0" u="none" strike="noStrike" dirty="0">
                        <a:solidFill>
                          <a:srgbClr val="FF0000"/>
                        </a:solidFill>
                        <a:latin typeface="Myriad Pro"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FR" sz="1800" b="1" dirty="0" smtClean="0">
                          <a:solidFill>
                            <a:srgbClr val="FF0000"/>
                          </a:solidFill>
                          <a:latin typeface="Myriad Pro" pitchFamily="34" charset="0"/>
                        </a:rPr>
                        <a:t>23,30 %</a:t>
                      </a:r>
                    </a:p>
                    <a:p>
                      <a:pPr algn="ctr" fontAlgn="b"/>
                      <a:endParaRPr lang="fr-FR" sz="1600" b="1" i="0" u="none" strike="noStrike" dirty="0">
                        <a:solidFill>
                          <a:srgbClr val="FF0000"/>
                        </a:solidFill>
                        <a:latin typeface="Myriad Pro" pitchFamily="34" charset="0"/>
                      </a:endParaRPr>
                    </a:p>
                  </a:txBody>
                  <a:tcPr marL="9525" marR="9525" marT="9525" marB="0" anchor="b"/>
                </a:tc>
              </a:tr>
              <a:tr h="370840">
                <a:tc>
                  <a:txBody>
                    <a:bodyPr/>
                    <a:lstStyle/>
                    <a:p>
                      <a:pPr algn="ctr"/>
                      <a:r>
                        <a:rPr lang="fr-FR" dirty="0" smtClean="0">
                          <a:latin typeface="Myriad Pro" pitchFamily="34" charset="0"/>
                        </a:rPr>
                        <a:t>De 20 à 59 ans</a:t>
                      </a:r>
                    </a:p>
                  </a:txBody>
                  <a:tcPr/>
                </a:tc>
                <a:tc>
                  <a:txBody>
                    <a:bodyPr/>
                    <a:lstStyle/>
                    <a:p>
                      <a:pPr algn="ctr" fontAlgn="b"/>
                      <a:r>
                        <a:rPr lang="fr-FR" sz="1600" b="1" i="0" u="none" strike="noStrike" dirty="0">
                          <a:solidFill>
                            <a:srgbClr val="FF0000"/>
                          </a:solidFill>
                          <a:latin typeface="Myriad Pro" pitchFamily="34" charset="0"/>
                        </a:rPr>
                        <a:t>16 </a:t>
                      </a:r>
                      <a:r>
                        <a:rPr lang="fr-FR" sz="1600" b="1" i="0" u="none" strike="noStrike" dirty="0" smtClean="0">
                          <a:solidFill>
                            <a:srgbClr val="FF0000"/>
                          </a:solidFill>
                          <a:latin typeface="Myriad Pro" pitchFamily="34" charset="0"/>
                        </a:rPr>
                        <a:t>513</a:t>
                      </a:r>
                      <a:r>
                        <a:rPr lang="fr-FR" sz="1600" b="1" i="0" u="none" strike="noStrike" baseline="0" dirty="0" smtClean="0">
                          <a:solidFill>
                            <a:srgbClr val="FF0000"/>
                          </a:solidFill>
                          <a:latin typeface="Myriad Pro" pitchFamily="34" charset="0"/>
                        </a:rPr>
                        <a:t> 708 </a:t>
                      </a:r>
                      <a:endParaRPr lang="fr-FR" sz="1600" b="1" i="0" u="none" strike="noStrike" dirty="0">
                        <a:solidFill>
                          <a:srgbClr val="FF0000"/>
                        </a:solidFill>
                        <a:latin typeface="Myriad Pro" pitchFamily="34" charset="0"/>
                      </a:endParaRPr>
                    </a:p>
                  </a:txBody>
                  <a:tcPr marL="9525" marR="9525" marT="9525" marB="0" anchor="ctr"/>
                </a:tc>
                <a:tc>
                  <a:txBody>
                    <a:bodyPr/>
                    <a:lstStyle/>
                    <a:p>
                      <a:pPr algn="ctr" fontAlgn="b"/>
                      <a:r>
                        <a:rPr lang="fr-FR" sz="1600" b="1" i="0" u="none" strike="noStrike" dirty="0" smtClean="0">
                          <a:solidFill>
                            <a:srgbClr val="FF0000"/>
                          </a:solidFill>
                          <a:latin typeface="Myriad Pro" pitchFamily="34" charset="0"/>
                        </a:rPr>
                        <a:t>16 944 136</a:t>
                      </a:r>
                      <a:endParaRPr lang="fr-FR" sz="1600" b="1" i="0" u="none" strike="noStrike" dirty="0">
                        <a:solidFill>
                          <a:srgbClr val="FF0000"/>
                        </a:solidFill>
                        <a:latin typeface="Myriad Pro" pitchFamily="34" charset="0"/>
                      </a:endParaRPr>
                    </a:p>
                  </a:txBody>
                  <a:tcPr marL="9525" marR="9525" marT="9525" marB="0" anchor="ctr"/>
                </a:tc>
                <a:tc>
                  <a:txBody>
                    <a:bodyPr/>
                    <a:lstStyle/>
                    <a:p>
                      <a:pPr algn="ctr" fontAlgn="b"/>
                      <a:r>
                        <a:rPr lang="fr-FR" sz="1600" b="1" i="0" u="none" strike="noStrike" dirty="0" smtClean="0">
                          <a:solidFill>
                            <a:srgbClr val="FF0000"/>
                          </a:solidFill>
                          <a:latin typeface="Myriad Pro" pitchFamily="34" charset="0"/>
                        </a:rPr>
                        <a:t>33 457 844</a:t>
                      </a:r>
                      <a:endParaRPr lang="fr-FR" sz="1600" b="1" i="0" u="none" strike="noStrike" dirty="0">
                        <a:solidFill>
                          <a:srgbClr val="FF0000"/>
                        </a:solidFill>
                        <a:latin typeface="Myriad Pro" pitchFamily="34" charset="0"/>
                      </a:endParaRPr>
                    </a:p>
                  </a:txBody>
                  <a:tcPr marL="9525" marR="9525" marT="9525" marB="0" anchor="ctr"/>
                </a:tc>
                <a:tc>
                  <a:txBody>
                    <a:bodyPr/>
                    <a:lstStyle/>
                    <a:p>
                      <a:pPr algn="ctr" fontAlgn="b"/>
                      <a:r>
                        <a:rPr lang="fr-FR" sz="1600" b="1" i="0" u="none" strike="noStrike" dirty="0" smtClean="0">
                          <a:solidFill>
                            <a:srgbClr val="FF0000"/>
                          </a:solidFill>
                          <a:latin typeface="Myriad Pro" pitchFamily="34" charset="0"/>
                        </a:rPr>
                        <a:t>48,93 %</a:t>
                      </a:r>
                      <a:endParaRPr lang="fr-FR" sz="1600" b="1" i="0" u="none" strike="noStrike" dirty="0">
                        <a:solidFill>
                          <a:srgbClr val="FF0000"/>
                        </a:solidFill>
                        <a:latin typeface="Myriad Pro" pitchFamily="34" charset="0"/>
                      </a:endParaRPr>
                    </a:p>
                  </a:txBody>
                  <a:tcPr marL="9525" marR="9525" marT="9525" marB="0" anchor="ctr"/>
                </a:tc>
              </a:tr>
              <a:tr h="370840">
                <a:tc>
                  <a:txBody>
                    <a:bodyPr/>
                    <a:lstStyle/>
                    <a:p>
                      <a:pPr algn="ctr"/>
                      <a:r>
                        <a:rPr lang="fr-FR" sz="1800" b="1" dirty="0" smtClean="0">
                          <a:solidFill>
                            <a:srgbClr val="FF0000"/>
                          </a:solidFill>
                          <a:latin typeface="Myriad Pro" pitchFamily="34" charset="0"/>
                        </a:rPr>
                        <a:t>60 ans et plus</a:t>
                      </a:r>
                    </a:p>
                  </a:txBody>
                  <a:tcPr/>
                </a:tc>
                <a:tc>
                  <a:txBody>
                    <a:bodyPr/>
                    <a:lstStyle/>
                    <a:p>
                      <a:pPr algn="ctr" fontAlgn="ctr"/>
                      <a:r>
                        <a:rPr lang="fr-FR" sz="1800" b="1" i="0" u="none" strike="noStrike" dirty="0" smtClean="0">
                          <a:solidFill>
                            <a:srgbClr val="FF0000"/>
                          </a:solidFill>
                          <a:latin typeface="Myriad Pro" pitchFamily="34" charset="0"/>
                        </a:rPr>
                        <a:t>8 435</a:t>
                      </a:r>
                      <a:r>
                        <a:rPr lang="fr-FR" sz="1800" b="1" i="0" u="none" strike="noStrike" baseline="0" dirty="0" smtClean="0">
                          <a:solidFill>
                            <a:srgbClr val="FF0000"/>
                          </a:solidFill>
                          <a:latin typeface="Myriad Pro" pitchFamily="34" charset="0"/>
                        </a:rPr>
                        <a:t> 825</a:t>
                      </a:r>
                      <a:endParaRPr lang="fr-FR" sz="1800" b="1" i="0" u="none" strike="noStrike" dirty="0">
                        <a:solidFill>
                          <a:srgbClr val="FF0000"/>
                        </a:solidFill>
                        <a:latin typeface="Myriad Pro" pitchFamily="34" charset="0"/>
                      </a:endParaRPr>
                    </a:p>
                  </a:txBody>
                  <a:tcPr marL="9525" marR="9525" marT="9525" marB="0" anchor="ctr"/>
                </a:tc>
                <a:tc>
                  <a:txBody>
                    <a:bodyPr/>
                    <a:lstStyle/>
                    <a:p>
                      <a:pPr algn="ctr" fontAlgn="ctr"/>
                      <a:r>
                        <a:rPr lang="fr-FR" sz="1800" b="1" i="0" u="none" strike="noStrike" dirty="0" smtClean="0">
                          <a:solidFill>
                            <a:srgbClr val="FF0000"/>
                          </a:solidFill>
                          <a:latin typeface="Myriad Pro" pitchFamily="34" charset="0"/>
                        </a:rPr>
                        <a:t>10</a:t>
                      </a:r>
                      <a:r>
                        <a:rPr lang="fr-FR" sz="1800" b="1" i="0" u="none" strike="noStrike" baseline="0" dirty="0" smtClean="0">
                          <a:solidFill>
                            <a:srgbClr val="FF0000"/>
                          </a:solidFill>
                          <a:latin typeface="Myriad Pro" pitchFamily="34" charset="0"/>
                        </a:rPr>
                        <a:t> 551 488</a:t>
                      </a:r>
                      <a:endParaRPr lang="fr-FR" sz="1800" b="1" i="0" u="none" strike="noStrike" dirty="0">
                        <a:solidFill>
                          <a:srgbClr val="FF0000"/>
                        </a:solidFill>
                        <a:latin typeface="Myriad Pro" pitchFamily="34" charset="0"/>
                      </a:endParaRPr>
                    </a:p>
                  </a:txBody>
                  <a:tcPr marL="9525" marR="9525" marT="9525" marB="0" anchor="ctr"/>
                </a:tc>
                <a:tc>
                  <a:txBody>
                    <a:bodyPr/>
                    <a:lstStyle/>
                    <a:p>
                      <a:pPr algn="ctr" fontAlgn="ctr"/>
                      <a:r>
                        <a:rPr lang="fr-FR" sz="1800" b="1" i="0" u="none" strike="noStrike" dirty="0" smtClean="0">
                          <a:solidFill>
                            <a:srgbClr val="FF0000"/>
                          </a:solidFill>
                          <a:latin typeface="Myriad Pro" pitchFamily="34" charset="0"/>
                        </a:rPr>
                        <a:t>18</a:t>
                      </a:r>
                      <a:r>
                        <a:rPr lang="fr-FR" sz="1800" b="1" i="0" u="none" strike="noStrike" baseline="0" dirty="0" smtClean="0">
                          <a:solidFill>
                            <a:srgbClr val="FF0000"/>
                          </a:solidFill>
                          <a:latin typeface="Myriad Pro" pitchFamily="34" charset="0"/>
                        </a:rPr>
                        <a:t> 987 313</a:t>
                      </a:r>
                      <a:endParaRPr lang="fr-FR" sz="1800" b="1" i="0" u="none" strike="noStrike" dirty="0">
                        <a:solidFill>
                          <a:srgbClr val="FF0000"/>
                        </a:solidFill>
                        <a:latin typeface="Myriad Pro" pitchFamily="34" charset="0"/>
                      </a:endParaRPr>
                    </a:p>
                  </a:txBody>
                  <a:tcPr marL="9525" marR="9525" marT="9525" marB="0" anchor="ctr"/>
                </a:tc>
                <a:tc>
                  <a:txBody>
                    <a:bodyPr/>
                    <a:lstStyle/>
                    <a:p>
                      <a:pPr algn="ctr" fontAlgn="ctr"/>
                      <a:r>
                        <a:rPr lang="fr-FR" sz="1800" b="1" i="0" u="none" strike="noStrike" dirty="0" smtClean="0">
                          <a:solidFill>
                            <a:srgbClr val="FF0000"/>
                          </a:solidFill>
                          <a:latin typeface="Myriad Pro" pitchFamily="34" charset="0"/>
                        </a:rPr>
                        <a:t>27,77 %</a:t>
                      </a:r>
                      <a:endParaRPr lang="fr-FR" sz="1800" b="1" i="0" u="none" strike="noStrike" dirty="0">
                        <a:solidFill>
                          <a:srgbClr val="FF0000"/>
                        </a:solidFill>
                        <a:latin typeface="Myriad Pro" pitchFamily="34" charset="0"/>
                      </a:endParaRPr>
                    </a:p>
                  </a:txBody>
                  <a:tcPr marL="9525" marR="9525" marT="9525" marB="0" anchor="ctr"/>
                </a:tc>
              </a:tr>
            </a:tbl>
          </a:graphicData>
        </a:graphic>
      </p:graphicFrame>
      <p:pic>
        <p:nvPicPr>
          <p:cNvPr id="15" name="Picture 2"/>
          <p:cNvPicPr>
            <a:picLocks noChangeAspect="1" noChangeArrowheads="1"/>
          </p:cNvPicPr>
          <p:nvPr/>
        </p:nvPicPr>
        <p:blipFill>
          <a:blip r:embed="rId3"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1C626535-2F9D-4D08-9783-7071F6CD7D39}" type="slidenum">
              <a:rPr lang="fr-FR" smtClean="0"/>
              <a:pPr/>
              <a:t>7</a:t>
            </a:fld>
            <a:endParaRPr lang="fr-FR" dirty="0"/>
          </a:p>
        </p:txBody>
      </p:sp>
      <p:pic>
        <p:nvPicPr>
          <p:cNvPr id="18" name="Picture 2"/>
          <p:cNvPicPr>
            <a:picLocks noChangeAspect="1" noChangeArrowheads="1"/>
          </p:cNvPicPr>
          <p:nvPr/>
        </p:nvPicPr>
        <p:blipFill>
          <a:blip r:embed="rId3"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Rectangle 19"/>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21" name="ZoneTexte 20"/>
          <p:cNvSpPr txBox="1"/>
          <p:nvPr/>
        </p:nvSpPr>
        <p:spPr>
          <a:xfrm>
            <a:off x="0" y="1052736"/>
            <a:ext cx="8892480" cy="1538883"/>
          </a:xfrm>
          <a:prstGeom prst="rect">
            <a:avLst/>
          </a:prstGeom>
          <a:noFill/>
        </p:spPr>
        <p:txBody>
          <a:bodyPr wrap="square" rtlCol="0">
            <a:spAutoFit/>
          </a:bodyPr>
          <a:lstStyle/>
          <a:p>
            <a:endParaRPr lang="fr-FR" sz="2800" dirty="0" smtClean="0">
              <a:latin typeface="Myriad Web Pro" pitchFamily="34" charset="0"/>
            </a:endParaRPr>
          </a:p>
          <a:p>
            <a:pPr algn="ctr">
              <a:buFont typeface="Wingdings"/>
              <a:buChar char="à"/>
            </a:pPr>
            <a:r>
              <a:rPr lang="fr-FR" sz="2400" dirty="0" smtClean="0">
                <a:solidFill>
                  <a:schemeClr val="bg1"/>
                </a:solidFill>
                <a:latin typeface="Myriad Web Pro" pitchFamily="34" charset="0"/>
                <a:sym typeface="Wingdings" pitchFamily="2" charset="2"/>
              </a:rPr>
              <a:t> Caractéristiques démographiques des retraités d’aujourd’hui</a:t>
            </a:r>
          </a:p>
          <a:p>
            <a:pPr algn="ctr">
              <a:buFont typeface="Wingdings"/>
              <a:buChar char="à"/>
            </a:pPr>
            <a:endParaRPr lang="fr-FR" sz="2000" dirty="0" smtClean="0">
              <a:solidFill>
                <a:schemeClr val="bg1"/>
              </a:solidFill>
              <a:latin typeface="Myriad Web Pro" pitchFamily="34" charset="0"/>
              <a:sym typeface="Wingdings" pitchFamily="2" charset="2"/>
            </a:endParaRPr>
          </a:p>
          <a:p>
            <a:r>
              <a:rPr lang="fr-FR" sz="2200" dirty="0" smtClean="0">
                <a:latin typeface="Myriad Web Pro" pitchFamily="34" charset="0"/>
                <a:sym typeface="Wingdings" pitchFamily="2" charset="2"/>
              </a:rPr>
              <a:t>Le pourcentage des 60 ans et plus a plus que doublé en 114 ans</a:t>
            </a:r>
            <a:endParaRPr lang="fr-FR" sz="2200" dirty="0">
              <a:latin typeface="Myriad Web Pro" pitchFamily="34" charset="0"/>
              <a:sym typeface="Wingdings" pitchFamily="2" charset="2"/>
            </a:endParaRPr>
          </a:p>
        </p:txBody>
      </p:sp>
      <p:graphicFrame>
        <p:nvGraphicFramePr>
          <p:cNvPr id="22" name="Tableau 21"/>
          <p:cNvGraphicFramePr>
            <a:graphicFrameLocks noGrp="1"/>
          </p:cNvGraphicFramePr>
          <p:nvPr>
            <p:extLst>
              <p:ext uri="{D42A27DB-BD31-4B8C-83A1-F6EECF244321}">
                <p14:modId xmlns:p14="http://schemas.microsoft.com/office/powerpoint/2010/main" val="1500362324"/>
              </p:ext>
            </p:extLst>
          </p:nvPr>
        </p:nvGraphicFramePr>
        <p:xfrm>
          <a:off x="467545" y="4263827"/>
          <a:ext cx="5256582" cy="222885"/>
        </p:xfrm>
        <a:graphic>
          <a:graphicData uri="http://schemas.openxmlformats.org/drawingml/2006/table">
            <a:tbl>
              <a:tblPr/>
              <a:tblGrid>
                <a:gridCol w="876097"/>
                <a:gridCol w="876097"/>
                <a:gridCol w="876097"/>
                <a:gridCol w="876097"/>
                <a:gridCol w="876097"/>
                <a:gridCol w="876097"/>
              </a:tblGrid>
              <a:tr h="190500">
                <a:tc>
                  <a:txBody>
                    <a:bodyPr/>
                    <a:lstStyle/>
                    <a:p>
                      <a:pPr algn="ctr" fontAlgn="b"/>
                      <a:r>
                        <a:rPr lang="fr-FR" sz="1400" b="1" i="0" u="none" strike="noStrike" dirty="0" smtClean="0">
                          <a:solidFill>
                            <a:srgbClr val="000000"/>
                          </a:solidFill>
                          <a:latin typeface="Myriad Pro" pitchFamily="34" charset="0"/>
                        </a:rPr>
                        <a:t>1910</a:t>
                      </a:r>
                      <a:endParaRPr lang="fr-FR" sz="1400" b="1" i="0" u="none" strike="noStrike" dirty="0">
                        <a:solidFill>
                          <a:srgbClr val="00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33,6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53,7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FF0000"/>
                          </a:solidFill>
                          <a:latin typeface="Myriad Pro" pitchFamily="34" charset="0"/>
                        </a:rPr>
                        <a:t>12,7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fr-FR" sz="1400" b="1" i="0" u="none" strike="noStrike" dirty="0">
                          <a:solidFill>
                            <a:srgbClr val="000000"/>
                          </a:solidFill>
                          <a:latin typeface="Myriad Pro"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39 089,00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3" name="Tableau 22"/>
          <p:cNvGraphicFramePr>
            <a:graphicFrameLocks noGrp="1"/>
          </p:cNvGraphicFramePr>
          <p:nvPr/>
        </p:nvGraphicFramePr>
        <p:xfrm>
          <a:off x="503548" y="4596436"/>
          <a:ext cx="5184576" cy="222885"/>
        </p:xfrm>
        <a:graphic>
          <a:graphicData uri="http://schemas.openxmlformats.org/drawingml/2006/table">
            <a:tbl>
              <a:tblPr/>
              <a:tblGrid>
                <a:gridCol w="864096"/>
                <a:gridCol w="864096"/>
                <a:gridCol w="864096"/>
                <a:gridCol w="864096"/>
                <a:gridCol w="864096"/>
                <a:gridCol w="864096"/>
              </a:tblGrid>
              <a:tr h="190500">
                <a:tc>
                  <a:txBody>
                    <a:bodyPr/>
                    <a:lstStyle/>
                    <a:p>
                      <a:pPr algn="ctr" fontAlgn="b"/>
                      <a:r>
                        <a:rPr lang="fr-FR" sz="1400" b="1" i="0" u="none" strike="noStrike" dirty="0">
                          <a:solidFill>
                            <a:srgbClr val="000000"/>
                          </a:solidFill>
                          <a:latin typeface="Myriad Pro" pitchFamily="34" charset="0"/>
                        </a:rPr>
                        <a:t>1920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31,3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54,9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smtClean="0">
                          <a:solidFill>
                            <a:srgbClr val="FF0000"/>
                          </a:solidFill>
                          <a:latin typeface="Myriad Pro" pitchFamily="34" charset="0"/>
                        </a:rPr>
                        <a:t>13,8</a:t>
                      </a:r>
                      <a:endParaRPr lang="fr-FR" sz="1400" b="1" i="0" u="none" strike="noStrike" dirty="0">
                        <a:solidFill>
                          <a:srgbClr val="FF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fr-FR" sz="1400" b="1" i="0" u="none" strike="noStrike" dirty="0">
                          <a:solidFill>
                            <a:srgbClr val="000000"/>
                          </a:solidFill>
                          <a:latin typeface="Myriad Pro"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38 383,00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4" name="Tableau 23"/>
          <p:cNvGraphicFramePr>
            <a:graphicFrameLocks noGrp="1"/>
          </p:cNvGraphicFramePr>
          <p:nvPr/>
        </p:nvGraphicFramePr>
        <p:xfrm>
          <a:off x="503548" y="4929045"/>
          <a:ext cx="5184576" cy="222885"/>
        </p:xfrm>
        <a:graphic>
          <a:graphicData uri="http://schemas.openxmlformats.org/drawingml/2006/table">
            <a:tbl>
              <a:tblPr/>
              <a:tblGrid>
                <a:gridCol w="864096"/>
                <a:gridCol w="864096"/>
                <a:gridCol w="864096"/>
                <a:gridCol w="864096"/>
                <a:gridCol w="864096"/>
                <a:gridCol w="864096"/>
              </a:tblGrid>
              <a:tr h="190500">
                <a:tc>
                  <a:txBody>
                    <a:bodyPr/>
                    <a:lstStyle/>
                    <a:p>
                      <a:pPr algn="ctr" fontAlgn="b"/>
                      <a:r>
                        <a:rPr lang="fr-FR" sz="1400" b="1" i="0" u="none" strike="noStrike" dirty="0">
                          <a:solidFill>
                            <a:srgbClr val="000000"/>
                          </a:solidFill>
                          <a:latin typeface="Myriad Pro" pitchFamily="34" charset="0"/>
                        </a:rPr>
                        <a:t>1950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30,1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53,6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smtClean="0">
                          <a:solidFill>
                            <a:srgbClr val="FF0000"/>
                          </a:solidFill>
                          <a:latin typeface="Myriad Pro" pitchFamily="34" charset="0"/>
                        </a:rPr>
                        <a:t>16,3</a:t>
                      </a:r>
                      <a:endParaRPr lang="fr-FR" sz="1400" b="1" i="0" u="none" strike="noStrike" dirty="0">
                        <a:solidFill>
                          <a:srgbClr val="FF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fr-FR" sz="1400" b="1" i="0" u="none" strike="noStrike" dirty="0">
                          <a:solidFill>
                            <a:srgbClr val="000000"/>
                          </a:solidFill>
                          <a:latin typeface="Myriad Pro"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41 647,30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8" name="Tableau 27"/>
          <p:cNvGraphicFramePr>
            <a:graphicFrameLocks noGrp="1"/>
          </p:cNvGraphicFramePr>
          <p:nvPr/>
        </p:nvGraphicFramePr>
        <p:xfrm>
          <a:off x="503548" y="5261654"/>
          <a:ext cx="5184576" cy="222885"/>
        </p:xfrm>
        <a:graphic>
          <a:graphicData uri="http://schemas.openxmlformats.org/drawingml/2006/table">
            <a:tbl>
              <a:tblPr/>
              <a:tblGrid>
                <a:gridCol w="864096"/>
                <a:gridCol w="864096"/>
                <a:gridCol w="864096"/>
                <a:gridCol w="864096"/>
                <a:gridCol w="864096"/>
                <a:gridCol w="864096"/>
              </a:tblGrid>
              <a:tr h="190500">
                <a:tc>
                  <a:txBody>
                    <a:bodyPr/>
                    <a:lstStyle/>
                    <a:p>
                      <a:pPr algn="ctr" fontAlgn="b"/>
                      <a:r>
                        <a:rPr lang="fr-FR" sz="1400" b="1" i="0" u="none" strike="noStrike" dirty="0">
                          <a:solidFill>
                            <a:srgbClr val="000000"/>
                          </a:solidFill>
                          <a:latin typeface="Myriad Pro" pitchFamily="34" charset="0"/>
                        </a:rPr>
                        <a:t>1980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52,4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FF0000"/>
                          </a:solidFill>
                          <a:latin typeface="Myriad Pro"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fr-FR" sz="1400" b="1" i="0" u="none" strike="noStrike" dirty="0">
                          <a:solidFill>
                            <a:srgbClr val="000000"/>
                          </a:solidFill>
                          <a:latin typeface="Myriad Pro" pitchFamily="34" charset="0"/>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53 731,40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0" name="Tableau 29"/>
          <p:cNvGraphicFramePr>
            <a:graphicFrameLocks noGrp="1"/>
          </p:cNvGraphicFramePr>
          <p:nvPr/>
        </p:nvGraphicFramePr>
        <p:xfrm>
          <a:off x="503548" y="5594263"/>
          <a:ext cx="5184576" cy="222885"/>
        </p:xfrm>
        <a:graphic>
          <a:graphicData uri="http://schemas.openxmlformats.org/drawingml/2006/table">
            <a:tbl>
              <a:tblPr/>
              <a:tblGrid>
                <a:gridCol w="864096"/>
                <a:gridCol w="864096"/>
                <a:gridCol w="864096"/>
                <a:gridCol w="864096"/>
                <a:gridCol w="864096"/>
                <a:gridCol w="864096"/>
              </a:tblGrid>
              <a:tr h="190500">
                <a:tc>
                  <a:txBody>
                    <a:bodyPr/>
                    <a:lstStyle/>
                    <a:p>
                      <a:pPr algn="ctr" fontAlgn="b"/>
                      <a:r>
                        <a:rPr lang="fr-FR" sz="1400" b="1" i="0" u="none" strike="noStrike" dirty="0">
                          <a:solidFill>
                            <a:srgbClr val="000000"/>
                          </a:solidFill>
                          <a:latin typeface="Myriad Pro" pitchFamily="34" charset="0"/>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25,6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FF0000"/>
                          </a:solidFill>
                          <a:latin typeface="Myriad Pro" pitchFamily="34" charset="0"/>
                        </a:rPr>
                        <a:t>20,6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fr-FR" sz="1400" b="1" i="0" u="none" strike="noStrike" dirty="0">
                          <a:solidFill>
                            <a:srgbClr val="000000"/>
                          </a:solidFill>
                          <a:latin typeface="Myriad Pro" pitchFamily="34" charset="0"/>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a:solidFill>
                            <a:srgbClr val="000000"/>
                          </a:solidFill>
                          <a:latin typeface="Myriad Pro" pitchFamily="34" charset="0"/>
                        </a:rPr>
                        <a:t>58 858,20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2" name="Tableau 31"/>
          <p:cNvGraphicFramePr>
            <a:graphicFrameLocks noGrp="1"/>
          </p:cNvGraphicFramePr>
          <p:nvPr>
            <p:extLst>
              <p:ext uri="{D42A27DB-BD31-4B8C-83A1-F6EECF244321}">
                <p14:modId xmlns:p14="http://schemas.microsoft.com/office/powerpoint/2010/main" val="2420182404"/>
              </p:ext>
            </p:extLst>
          </p:nvPr>
        </p:nvGraphicFramePr>
        <p:xfrm>
          <a:off x="539550" y="5926872"/>
          <a:ext cx="5184577" cy="222885"/>
        </p:xfrm>
        <a:graphic>
          <a:graphicData uri="http://schemas.openxmlformats.org/drawingml/2006/table">
            <a:tbl>
              <a:tblPr/>
              <a:tblGrid>
                <a:gridCol w="762000"/>
                <a:gridCol w="966194"/>
                <a:gridCol w="792088"/>
                <a:gridCol w="864096"/>
                <a:gridCol w="864096"/>
                <a:gridCol w="936103"/>
              </a:tblGrid>
              <a:tr h="190500">
                <a:tc>
                  <a:txBody>
                    <a:bodyPr/>
                    <a:lstStyle/>
                    <a:p>
                      <a:pPr algn="ctr" fontAlgn="b"/>
                      <a:r>
                        <a:rPr lang="fr-FR" sz="1400" b="1" i="0" u="none" strike="noStrike" dirty="0" smtClean="0">
                          <a:solidFill>
                            <a:srgbClr val="000000"/>
                          </a:solidFill>
                          <a:latin typeface="Myriad Pro" pitchFamily="34" charset="0"/>
                        </a:rPr>
                        <a:t>2020</a:t>
                      </a:r>
                      <a:endParaRPr lang="fr-FR" sz="1400" b="1" i="0" u="none" strike="noStrike" dirty="0">
                        <a:solidFill>
                          <a:srgbClr val="00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smtClean="0">
                          <a:solidFill>
                            <a:srgbClr val="000000"/>
                          </a:solidFill>
                          <a:latin typeface="Myriad Pro" pitchFamily="34" charset="0"/>
                        </a:rPr>
                        <a:t>23,98</a:t>
                      </a:r>
                      <a:endParaRPr lang="fr-FR" sz="1400" b="1" i="0" u="none" strike="noStrike" dirty="0">
                        <a:solidFill>
                          <a:srgbClr val="00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smtClean="0">
                          <a:solidFill>
                            <a:srgbClr val="000000"/>
                          </a:solidFill>
                          <a:latin typeface="Myriad Pro" pitchFamily="34" charset="0"/>
                        </a:rPr>
                        <a:t>49,40</a:t>
                      </a:r>
                      <a:endParaRPr lang="fr-FR" sz="1400" b="1" i="0" u="none" strike="noStrike" dirty="0">
                        <a:solidFill>
                          <a:srgbClr val="00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smtClean="0">
                          <a:solidFill>
                            <a:srgbClr val="FF0000"/>
                          </a:solidFill>
                          <a:latin typeface="Myriad Pro" pitchFamily="34" charset="0"/>
                        </a:rPr>
                        <a:t>26,62</a:t>
                      </a:r>
                      <a:endParaRPr lang="fr-FR" sz="1400" b="1" i="0" u="none" strike="noStrike" dirty="0">
                        <a:solidFill>
                          <a:srgbClr val="FF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fr-FR" sz="1400" b="1" i="0" u="none" strike="noStrike" dirty="0" smtClean="0">
                          <a:solidFill>
                            <a:srgbClr val="000000"/>
                          </a:solidFill>
                          <a:latin typeface="Myriad Pro" pitchFamily="34" charset="0"/>
                        </a:rPr>
                        <a:t>9,50</a:t>
                      </a:r>
                      <a:endParaRPr lang="fr-FR" sz="1400" b="1" i="0" u="none" strike="noStrike" dirty="0">
                        <a:solidFill>
                          <a:srgbClr val="00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400" b="1" i="0" u="none" strike="noStrike" dirty="0" smtClean="0">
                          <a:solidFill>
                            <a:srgbClr val="000000"/>
                          </a:solidFill>
                          <a:latin typeface="Myriad Pro" pitchFamily="34" charset="0"/>
                        </a:rPr>
                        <a:t>67 063,70</a:t>
                      </a:r>
                      <a:endParaRPr lang="fr-FR" sz="1400" b="1" i="0" u="none" strike="noStrike" dirty="0">
                        <a:solidFill>
                          <a:srgbClr val="000000"/>
                        </a:solidFill>
                        <a:latin typeface="Myriad Pro"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3" name="Tableau 32"/>
          <p:cNvGraphicFramePr>
            <a:graphicFrameLocks noGrp="1"/>
          </p:cNvGraphicFramePr>
          <p:nvPr>
            <p:extLst>
              <p:ext uri="{D42A27DB-BD31-4B8C-83A1-F6EECF244321}">
                <p14:modId xmlns:p14="http://schemas.microsoft.com/office/powerpoint/2010/main" val="898549133"/>
              </p:ext>
            </p:extLst>
          </p:nvPr>
        </p:nvGraphicFramePr>
        <p:xfrm>
          <a:off x="6012160" y="3933056"/>
          <a:ext cx="2515599" cy="1953895"/>
        </p:xfrm>
        <a:graphic>
          <a:graphicData uri="http://schemas.openxmlformats.org/drawingml/2006/table">
            <a:tbl>
              <a:tblPr firstRow="1" bandRow="1">
                <a:tableStyleId>{5C22544A-7EE6-4342-B048-85BDC9FD1C3A}</a:tableStyleId>
              </a:tblPr>
              <a:tblGrid>
                <a:gridCol w="1188132"/>
                <a:gridCol w="1327467"/>
              </a:tblGrid>
              <a:tr h="370840">
                <a:tc>
                  <a:txBody>
                    <a:bodyPr/>
                    <a:lstStyle/>
                    <a:p>
                      <a:pPr algn="ctr"/>
                      <a:endParaRPr lang="fr-FR" b="0" dirty="0">
                        <a:solidFill>
                          <a:schemeClr val="bg1"/>
                        </a:solidFill>
                        <a:latin typeface="Myriad Pro" pitchFamily="34" charset="0"/>
                      </a:endParaRPr>
                    </a:p>
                  </a:txBody>
                  <a:tcPr anchor="ctr"/>
                </a:tc>
                <a:tc>
                  <a:txBody>
                    <a:bodyPr/>
                    <a:lstStyle/>
                    <a:p>
                      <a:pPr algn="ctr"/>
                      <a:r>
                        <a:rPr lang="fr-FR" b="0" dirty="0" smtClean="0">
                          <a:solidFill>
                            <a:schemeClr val="bg1"/>
                          </a:solidFill>
                          <a:latin typeface="Myriad Pro" pitchFamily="34" charset="0"/>
                        </a:rPr>
                        <a:t>01/01/2024</a:t>
                      </a:r>
                      <a:endParaRPr lang="fr-FR" b="0" dirty="0">
                        <a:solidFill>
                          <a:schemeClr val="bg1"/>
                        </a:solidFill>
                        <a:latin typeface="Myriad Pro" pitchFamily="34" charset="0"/>
                      </a:endParaRPr>
                    </a:p>
                  </a:txBody>
                  <a:tcPr anchor="ctr"/>
                </a:tc>
              </a:tr>
              <a:tr h="370840">
                <a:tc>
                  <a:txBody>
                    <a:bodyPr/>
                    <a:lstStyle/>
                    <a:p>
                      <a:pPr algn="ctr" fontAlgn="b"/>
                      <a:r>
                        <a:rPr lang="fr-FR" sz="1600" b="1" i="0" u="none" strike="noStrike" dirty="0" smtClean="0">
                          <a:solidFill>
                            <a:srgbClr val="FF0000"/>
                          </a:solidFill>
                          <a:latin typeface="Myriad Pro" pitchFamily="34" charset="0"/>
                        </a:rPr>
                        <a:t>Moins de 20 ans</a:t>
                      </a:r>
                      <a:endParaRPr lang="fr-FR" sz="1600" b="1" i="0" u="none" strike="noStrike" dirty="0">
                        <a:solidFill>
                          <a:srgbClr val="FF0000"/>
                        </a:solidFill>
                        <a:latin typeface="Myriad Pro" pitchFamily="34" charset="0"/>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FR" sz="1800" b="1" dirty="0" smtClean="0">
                          <a:solidFill>
                            <a:srgbClr val="FF0000"/>
                          </a:solidFill>
                          <a:latin typeface="Myriad Pro" pitchFamily="34" charset="0"/>
                        </a:rPr>
                        <a:t>23,30 %</a:t>
                      </a:r>
                    </a:p>
                    <a:p>
                      <a:pPr algn="ctr" fontAlgn="b"/>
                      <a:endParaRPr lang="fr-FR" sz="1600" b="1" i="0" u="none" strike="noStrike" dirty="0">
                        <a:solidFill>
                          <a:srgbClr val="FF0000"/>
                        </a:solidFill>
                        <a:latin typeface="Myriad Pro" pitchFamily="34" charset="0"/>
                      </a:endParaRPr>
                    </a:p>
                  </a:txBody>
                  <a:tcPr marL="9525" marR="9525" marT="9525" marB="0" anchor="b"/>
                </a:tc>
              </a:tr>
              <a:tr h="370840">
                <a:tc>
                  <a:txBody>
                    <a:bodyPr/>
                    <a:lstStyle/>
                    <a:p>
                      <a:pPr algn="ctr" fontAlgn="b"/>
                      <a:r>
                        <a:rPr lang="fr-FR" sz="1600" b="1" i="0" u="none" strike="noStrike" dirty="0" smtClean="0">
                          <a:solidFill>
                            <a:srgbClr val="FF0000"/>
                          </a:solidFill>
                          <a:latin typeface="Myriad Pro" pitchFamily="34" charset="0"/>
                        </a:rPr>
                        <a:t>De 20 à 59 ans</a:t>
                      </a:r>
                      <a:endParaRPr lang="fr-FR" sz="1600" b="1" i="0" u="none" strike="noStrike" dirty="0">
                        <a:solidFill>
                          <a:srgbClr val="FF0000"/>
                        </a:solidFill>
                        <a:latin typeface="Myriad Pro" pitchFamily="34" charset="0"/>
                      </a:endParaRPr>
                    </a:p>
                  </a:txBody>
                  <a:tcPr marL="9525" marR="9525" marT="9525" marB="0" anchor="ctr"/>
                </a:tc>
                <a:tc>
                  <a:txBody>
                    <a:bodyPr/>
                    <a:lstStyle/>
                    <a:p>
                      <a:pPr algn="ctr" fontAlgn="b"/>
                      <a:r>
                        <a:rPr lang="fr-FR" sz="1600" b="1" i="0" u="none" strike="noStrike" dirty="0" smtClean="0">
                          <a:solidFill>
                            <a:srgbClr val="FF0000"/>
                          </a:solidFill>
                          <a:latin typeface="Myriad Pro" pitchFamily="34" charset="0"/>
                        </a:rPr>
                        <a:t>48,93 %</a:t>
                      </a:r>
                      <a:endParaRPr lang="fr-FR" sz="1600" b="1" i="0" u="none" strike="noStrike" dirty="0">
                        <a:solidFill>
                          <a:srgbClr val="FF0000"/>
                        </a:solidFill>
                        <a:latin typeface="Myriad Pro" pitchFamily="34" charset="0"/>
                      </a:endParaRPr>
                    </a:p>
                  </a:txBody>
                  <a:tcPr marL="9525" marR="9525" marT="9525" marB="0" anchor="ctr"/>
                </a:tc>
              </a:tr>
              <a:tr h="370840">
                <a:tc>
                  <a:txBody>
                    <a:bodyPr/>
                    <a:lstStyle/>
                    <a:p>
                      <a:pPr algn="ctr" fontAlgn="ctr"/>
                      <a:r>
                        <a:rPr lang="fr-FR" sz="1800" b="1" i="0" u="none" strike="noStrike" dirty="0" smtClean="0">
                          <a:solidFill>
                            <a:srgbClr val="FF0000"/>
                          </a:solidFill>
                          <a:latin typeface="Myriad Pro" pitchFamily="34" charset="0"/>
                        </a:rPr>
                        <a:t>60 ans et plus</a:t>
                      </a:r>
                      <a:endParaRPr lang="fr-FR" sz="1800" b="1" i="0" u="none" strike="noStrike" dirty="0">
                        <a:solidFill>
                          <a:srgbClr val="FF0000"/>
                        </a:solidFill>
                        <a:latin typeface="Myriad Pro" pitchFamily="34" charset="0"/>
                      </a:endParaRPr>
                    </a:p>
                  </a:txBody>
                  <a:tcPr marL="9525" marR="9525" marT="9525" marB="0" anchor="ctr"/>
                </a:tc>
                <a:tc>
                  <a:txBody>
                    <a:bodyPr/>
                    <a:lstStyle/>
                    <a:p>
                      <a:pPr algn="ctr" fontAlgn="ctr"/>
                      <a:r>
                        <a:rPr lang="fr-FR" sz="1800" b="1" i="0" u="none" strike="noStrike" dirty="0" smtClean="0">
                          <a:solidFill>
                            <a:srgbClr val="FF0000"/>
                          </a:solidFill>
                          <a:latin typeface="Myriad Pro" pitchFamily="34" charset="0"/>
                        </a:rPr>
                        <a:t>27,77 %</a:t>
                      </a:r>
                      <a:endParaRPr lang="fr-FR" sz="1800" b="1" i="0" u="none" strike="noStrike" dirty="0">
                        <a:solidFill>
                          <a:srgbClr val="FF0000"/>
                        </a:solidFill>
                        <a:latin typeface="Myriad Pro" pitchFamily="34" charset="0"/>
                      </a:endParaRPr>
                    </a:p>
                  </a:txBody>
                  <a:tcPr marL="9525" marR="9525" marT="9525" marB="0" anchor="ctr"/>
                </a:tc>
              </a:tr>
            </a:tbl>
          </a:graphicData>
        </a:graphic>
      </p:graphicFrame>
      <p:graphicFrame>
        <p:nvGraphicFramePr>
          <p:cNvPr id="34" name="Tableau 33"/>
          <p:cNvGraphicFramePr>
            <a:graphicFrameLocks noGrp="1"/>
          </p:cNvGraphicFramePr>
          <p:nvPr/>
        </p:nvGraphicFramePr>
        <p:xfrm>
          <a:off x="467544" y="3262576"/>
          <a:ext cx="5256584" cy="936104"/>
        </p:xfrm>
        <a:graphic>
          <a:graphicData uri="http://schemas.openxmlformats.org/drawingml/2006/table">
            <a:tbl>
              <a:tblPr/>
              <a:tblGrid>
                <a:gridCol w="864095"/>
                <a:gridCol w="936104"/>
                <a:gridCol w="792088"/>
                <a:gridCol w="864096"/>
                <a:gridCol w="936104"/>
                <a:gridCol w="864097"/>
              </a:tblGrid>
              <a:tr h="936104">
                <a:tc>
                  <a:txBody>
                    <a:bodyPr/>
                    <a:lstStyle/>
                    <a:p>
                      <a:pPr algn="ctr" fontAlgn="ctr"/>
                      <a:r>
                        <a:rPr lang="fr-FR" sz="1400" b="1" i="0" u="none" strike="noStrike" dirty="0" smtClean="0">
                          <a:solidFill>
                            <a:schemeClr val="tx1"/>
                          </a:solidFill>
                          <a:latin typeface="Myriad Pro" pitchFamily="34" charset="0"/>
                        </a:rPr>
                        <a:t>Années</a:t>
                      </a:r>
                      <a:endParaRPr lang="fr-FR" sz="1400" b="1" i="0" u="none" strike="noStrike" dirty="0">
                        <a:solidFill>
                          <a:schemeClr val="tx1"/>
                        </a:solidFill>
                        <a:latin typeface="Myriad Pro"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FR" sz="1400" b="1" i="0" u="none" strike="noStrike" dirty="0">
                          <a:solidFill>
                            <a:schemeClr val="tx1"/>
                          </a:solidFill>
                          <a:latin typeface="Myriad Pro" pitchFamily="34" charset="0"/>
                        </a:rPr>
                        <a:t>Moins de 20 ans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FR" sz="1400" b="1" i="0" u="none" strike="noStrike" dirty="0">
                          <a:solidFill>
                            <a:schemeClr val="tx1"/>
                          </a:solidFill>
                          <a:latin typeface="Myriad Pro" pitchFamily="34" charset="0"/>
                        </a:rPr>
                        <a:t>20 ans à 59 ans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FR" sz="1400" b="1" i="0" u="none" strike="noStrike" dirty="0">
                          <a:solidFill>
                            <a:srgbClr val="FF0000"/>
                          </a:solidFill>
                          <a:latin typeface="Myriad Pro" pitchFamily="34" charset="0"/>
                        </a:rPr>
                        <a:t>60 ans ou plus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FR" sz="1400" b="1" i="0" u="none" strike="noStrike" dirty="0">
                          <a:solidFill>
                            <a:schemeClr val="tx1"/>
                          </a:solidFill>
                          <a:latin typeface="Myriad Pro" pitchFamily="34" charset="0"/>
                        </a:rPr>
                        <a:t>dont 75 ans ou plus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FR" sz="1400" b="1" i="0" u="none" strike="noStrike" dirty="0">
                          <a:solidFill>
                            <a:schemeClr val="tx1"/>
                          </a:solidFill>
                          <a:latin typeface="Myriad Pro" pitchFamily="34" charset="0"/>
                        </a:rPr>
                        <a:t>Ensemble en milliers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
        <p:nvSpPr>
          <p:cNvPr id="14" name="Rectangle 13"/>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1C626535-2F9D-4D08-9783-7071F6CD7D39}" type="slidenum">
              <a:rPr lang="fr-FR" smtClean="0"/>
              <a:pPr/>
              <a:t>8</a:t>
            </a:fld>
            <a:endParaRPr lang="fr-FR" dirty="0"/>
          </a:p>
        </p:txBody>
      </p:sp>
      <p:sp>
        <p:nvSpPr>
          <p:cNvPr id="8" name="ZoneTexte 7"/>
          <p:cNvSpPr txBox="1"/>
          <p:nvPr/>
        </p:nvSpPr>
        <p:spPr>
          <a:xfrm>
            <a:off x="1475656" y="1052736"/>
            <a:ext cx="6840760" cy="1231106"/>
          </a:xfrm>
          <a:prstGeom prst="rect">
            <a:avLst/>
          </a:prstGeom>
          <a:noFill/>
        </p:spPr>
        <p:txBody>
          <a:bodyPr wrap="square" rtlCol="0">
            <a:spAutoFit/>
          </a:bodyPr>
          <a:lstStyle/>
          <a:p>
            <a:endParaRPr lang="fr-FR" sz="2800" dirty="0" smtClean="0">
              <a:latin typeface="Myriad Web Pro" pitchFamily="34" charset="0"/>
            </a:endParaRPr>
          </a:p>
          <a:p>
            <a:pPr>
              <a:buFont typeface="Wingdings"/>
              <a:buChar char="à"/>
            </a:pPr>
            <a:r>
              <a:rPr lang="fr-FR" dirty="0" smtClean="0">
                <a:latin typeface="Myriad Web Pro" pitchFamily="34" charset="0"/>
                <a:sym typeface="Wingdings" pitchFamily="2" charset="2"/>
              </a:rPr>
              <a:t> Caractéristiques démographiques des retraités d’aujourd’hui</a:t>
            </a:r>
          </a:p>
          <a:p>
            <a:endParaRPr lang="fr-FR" sz="2800" dirty="0">
              <a:latin typeface="Myriad Web Pro" pitchFamily="34" charset="0"/>
              <a:sym typeface="Wingdings" pitchFamily="2" charset="2"/>
            </a:endParaRPr>
          </a:p>
        </p:txBody>
      </p:sp>
      <p:sp>
        <p:nvSpPr>
          <p:cNvPr id="13" name="Rectangle 12"/>
          <p:cNvSpPr/>
          <p:nvPr/>
        </p:nvSpPr>
        <p:spPr>
          <a:xfrm>
            <a:off x="1350292" y="1916832"/>
            <a:ext cx="6601486" cy="3539430"/>
          </a:xfrm>
          <a:prstGeom prst="rect">
            <a:avLst/>
          </a:prstGeom>
          <a:solidFill>
            <a:schemeClr val="bg1">
              <a:lumMod val="65000"/>
              <a:lumOff val="35000"/>
            </a:schemeClr>
          </a:solidFill>
        </p:spPr>
        <p:txBody>
          <a:bodyPr wrap="none" lIns="91440" tIns="45720" rIns="91440" bIns="45720">
            <a:spAutoFit/>
          </a:bodyPr>
          <a:lstStyle/>
          <a:p>
            <a:pPr algn="ctr"/>
            <a:r>
              <a:rPr lang="fr-FR" sz="32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En 2024 on compte:</a:t>
            </a:r>
          </a:p>
          <a:p>
            <a:pPr algn="ctr"/>
            <a:r>
              <a:rPr lang="fr-FR" sz="32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 17 millions de retraités</a:t>
            </a:r>
          </a:p>
          <a:p>
            <a:pPr algn="ctr"/>
            <a:r>
              <a:rPr lang="fr-FR" sz="32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18,987 millions de 60 ans et plus</a:t>
            </a:r>
          </a:p>
          <a:p>
            <a:pPr algn="ctr"/>
            <a:r>
              <a:rPr lang="fr-FR" sz="32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Vers 2040 :</a:t>
            </a:r>
          </a:p>
          <a:p>
            <a:pPr algn="ctr"/>
            <a:r>
              <a:rPr lang="fr-FR" sz="32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1/3 de la population en formation</a:t>
            </a:r>
          </a:p>
          <a:p>
            <a:pPr algn="ctr"/>
            <a:r>
              <a:rPr lang="fr-FR" sz="32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1/3 en activité</a:t>
            </a:r>
          </a:p>
          <a:p>
            <a:pPr algn="ctr"/>
            <a:r>
              <a:rPr lang="fr-FR" sz="32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1/3 plus de 60 ans</a:t>
            </a:r>
            <a:endParaRPr lang="fr-FR" sz="3200" b="1" dirty="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endParaRPr>
          </a:p>
        </p:txBody>
      </p:sp>
      <p:sp>
        <p:nvSpPr>
          <p:cNvPr id="14" name="Rectangle 13"/>
          <p:cNvSpPr/>
          <p:nvPr/>
        </p:nvSpPr>
        <p:spPr>
          <a:xfrm>
            <a:off x="6876256" y="5589240"/>
            <a:ext cx="1645002" cy="369332"/>
          </a:xfrm>
          <a:prstGeom prst="rect">
            <a:avLst/>
          </a:prstGeom>
          <a:solidFill>
            <a:schemeClr val="bg1">
              <a:lumMod val="65000"/>
              <a:lumOff val="35000"/>
            </a:schemeClr>
          </a:solidFill>
        </p:spPr>
        <p:txBody>
          <a:bodyPr wrap="none">
            <a:spAutoFit/>
          </a:bodyPr>
          <a:lstStyle/>
          <a:p>
            <a:r>
              <a:rPr lang="fr-FR" i="1" dirty="0" smtClean="0"/>
              <a:t>(</a:t>
            </a:r>
            <a:r>
              <a:rPr lang="fr-FR" sz="1200" i="1" dirty="0" smtClean="0"/>
              <a:t>projections INSEE) </a:t>
            </a:r>
            <a:endParaRPr lang="fr-FR" sz="1200" i="1" dirty="0"/>
          </a:p>
        </p:txBody>
      </p:sp>
      <p:pic>
        <p:nvPicPr>
          <p:cNvPr id="26626" name="Picture 2"/>
          <p:cNvPicPr>
            <a:picLocks noChangeAspect="1" noChangeArrowheads="1"/>
          </p:cNvPicPr>
          <p:nvPr/>
        </p:nvPicPr>
        <p:blipFill>
          <a:blip r:embed="rId3" cstate="print"/>
          <a:srcRect/>
          <a:stretch>
            <a:fillRect/>
          </a:stretch>
        </p:blipFill>
        <p:spPr bwMode="auto">
          <a:xfrm>
            <a:off x="154535" y="4769442"/>
            <a:ext cx="2195736" cy="19949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 name="Picture 2"/>
          <p:cNvPicPr>
            <a:picLocks noChangeAspect="1" noChangeArrowheads="1"/>
          </p:cNvPicPr>
          <p:nvPr/>
        </p:nvPicPr>
        <p:blipFill>
          <a:blip r:embed="rId4"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Rectangle 14"/>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6" name="Rectangle 15"/>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1C626535-2F9D-4D08-9783-7071F6CD7D39}" type="slidenum">
              <a:rPr lang="fr-FR" smtClean="0"/>
              <a:pPr/>
              <a:t>9</a:t>
            </a:fld>
            <a:endParaRPr lang="fr-FR" dirty="0"/>
          </a:p>
        </p:txBody>
      </p:sp>
      <p:sp>
        <p:nvSpPr>
          <p:cNvPr id="2" name="Titre 1"/>
          <p:cNvSpPr>
            <a:spLocks noGrp="1"/>
          </p:cNvSpPr>
          <p:nvPr>
            <p:ph type="ctrTitle"/>
          </p:nvPr>
        </p:nvSpPr>
        <p:spPr>
          <a:xfrm>
            <a:off x="5220072" y="260648"/>
            <a:ext cx="2232248" cy="720080"/>
          </a:xfrm>
          <a:ln>
            <a:noFill/>
          </a:ln>
        </p:spPr>
        <p:txBody>
          <a:bodyPr>
            <a:normAutofit/>
          </a:bodyPr>
          <a:lstStyle/>
          <a:p>
            <a:pPr algn="ctr"/>
            <a:r>
              <a:rPr lang="fr-FR" sz="1200" i="1" spc="0" dirty="0" smtClean="0">
                <a:ln w="18415" cmpd="sng">
                  <a:solidFill>
                    <a:srgbClr val="FFFFFF"/>
                  </a:solidFill>
                  <a:prstDash val="solid"/>
                </a:ln>
                <a:solidFill>
                  <a:srgbClr val="FFFFFF"/>
                </a:solidFill>
                <a:effectLst/>
                <a:latin typeface="Adobe Pi Std" pitchFamily="82" charset="0"/>
              </a:rPr>
              <a:t>Thème1 :</a:t>
            </a:r>
            <a:br>
              <a:rPr lang="fr-FR" sz="1200" i="1" spc="0" dirty="0" smtClean="0">
                <a:ln w="18415" cmpd="sng">
                  <a:solidFill>
                    <a:srgbClr val="FFFFFF"/>
                  </a:solidFill>
                  <a:prstDash val="solid"/>
                </a:ln>
                <a:solidFill>
                  <a:srgbClr val="FFFFFF"/>
                </a:solidFill>
                <a:effectLst/>
                <a:latin typeface="Adobe Pi Std" pitchFamily="82" charset="0"/>
              </a:rPr>
            </a:br>
            <a:r>
              <a:rPr lang="fr-FR" sz="1200" i="1" spc="0" dirty="0" smtClean="0">
                <a:ln w="18415" cmpd="sng">
                  <a:solidFill>
                    <a:srgbClr val="FFFFFF"/>
                  </a:solidFill>
                  <a:prstDash val="solid"/>
                </a:ln>
                <a:solidFill>
                  <a:srgbClr val="FFFFFF"/>
                </a:solidFill>
                <a:effectLst/>
                <a:latin typeface="Adobe Pi Std" pitchFamily="82" charset="0"/>
              </a:rPr>
              <a:t> QUI SONT LES RETRAITES</a:t>
            </a:r>
            <a:br>
              <a:rPr lang="fr-FR" sz="1200" i="1" spc="0" dirty="0" smtClean="0">
                <a:ln w="18415" cmpd="sng">
                  <a:solidFill>
                    <a:srgbClr val="FFFFFF"/>
                  </a:solidFill>
                  <a:prstDash val="solid"/>
                </a:ln>
                <a:solidFill>
                  <a:srgbClr val="FFFFFF"/>
                </a:solidFill>
                <a:effectLst/>
                <a:latin typeface="Adobe Pi Std" pitchFamily="82" charset="0"/>
              </a:rPr>
            </a:br>
            <a:r>
              <a:rPr lang="fr-FR" sz="1200" i="1" spc="0" dirty="0" smtClean="0">
                <a:ln w="18415" cmpd="sng">
                  <a:solidFill>
                    <a:srgbClr val="FFFFFF"/>
                  </a:solidFill>
                  <a:prstDash val="solid"/>
                </a:ln>
                <a:solidFill>
                  <a:srgbClr val="FFFFFF"/>
                </a:solidFill>
                <a:effectLst/>
                <a:latin typeface="Adobe Pi Std" pitchFamily="82" charset="0"/>
              </a:rPr>
              <a:t>AUJOURD’HUI ?</a:t>
            </a:r>
            <a:endParaRPr lang="fr-FR" sz="1200" i="1" spc="0" dirty="0">
              <a:ln w="18415" cmpd="sng">
                <a:solidFill>
                  <a:srgbClr val="FFFFFF"/>
                </a:solidFill>
                <a:prstDash val="solid"/>
              </a:ln>
              <a:solidFill>
                <a:srgbClr val="FFFFFF"/>
              </a:solidFill>
              <a:effectLst/>
              <a:latin typeface="Adobe Pi Std" pitchFamily="82" charset="0"/>
            </a:endParaRPr>
          </a:p>
        </p:txBody>
      </p:sp>
      <p:sp>
        <p:nvSpPr>
          <p:cNvPr id="8" name="ZoneTexte 7"/>
          <p:cNvSpPr txBox="1"/>
          <p:nvPr/>
        </p:nvSpPr>
        <p:spPr>
          <a:xfrm>
            <a:off x="1259632" y="1556792"/>
            <a:ext cx="6840760" cy="1231106"/>
          </a:xfrm>
          <a:prstGeom prst="rect">
            <a:avLst/>
          </a:prstGeom>
          <a:noFill/>
        </p:spPr>
        <p:txBody>
          <a:bodyPr wrap="square" rtlCol="0">
            <a:spAutoFit/>
          </a:bodyPr>
          <a:lstStyle/>
          <a:p>
            <a:endParaRPr lang="fr-FR" sz="2800" dirty="0" smtClean="0">
              <a:latin typeface="Myriad Web Pro" pitchFamily="34" charset="0"/>
            </a:endParaRPr>
          </a:p>
          <a:p>
            <a:pPr>
              <a:buFont typeface="Wingdings"/>
              <a:buChar char="à"/>
            </a:pPr>
            <a:r>
              <a:rPr lang="fr-FR" b="1" dirty="0" smtClean="0">
                <a:solidFill>
                  <a:schemeClr val="bg1"/>
                </a:solidFill>
                <a:latin typeface="Myriad Web Pro" pitchFamily="34" charset="0"/>
                <a:sym typeface="Wingdings" pitchFamily="2" charset="2"/>
              </a:rPr>
              <a:t> Caractéristiques démographiques des retraités d’aujourd’hui</a:t>
            </a:r>
          </a:p>
          <a:p>
            <a:endParaRPr lang="fr-FR" sz="2800" dirty="0">
              <a:latin typeface="Myriad Web Pro" pitchFamily="34" charset="0"/>
              <a:sym typeface="Wingdings" pitchFamily="2" charset="2"/>
            </a:endParaRPr>
          </a:p>
        </p:txBody>
      </p:sp>
      <p:sp>
        <p:nvSpPr>
          <p:cNvPr id="28673" name="Rectangle 1"/>
          <p:cNvSpPr>
            <a:spLocks noChangeArrowheads="1"/>
          </p:cNvSpPr>
          <p:nvPr/>
        </p:nvSpPr>
        <p:spPr bwMode="auto">
          <a:xfrm>
            <a:off x="179512" y="2852936"/>
            <a:ext cx="91440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strike="noStrike" cap="none" normalizeH="0" baseline="0" dirty="0" smtClean="0">
                <a:ln>
                  <a:noFill/>
                </a:ln>
                <a:solidFill>
                  <a:schemeClr val="tx1"/>
                </a:solidFill>
                <a:latin typeface="Arial Black" pitchFamily="34" charset="0"/>
                <a:ea typeface="Calibri" pitchFamily="34"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sng" strike="noStrike" cap="none" normalizeH="0" baseline="0" dirty="0" smtClean="0">
                <a:ln>
                  <a:noFill/>
                </a:ln>
                <a:solidFill>
                  <a:srgbClr val="002060"/>
                </a:solidFill>
                <a:latin typeface="Arial Black" pitchFamily="34" charset="0"/>
                <a:ea typeface="Calibri" pitchFamily="34" charset="0"/>
                <a:cs typeface="Times New Roman" pitchFamily="18" charset="0"/>
              </a:rPr>
              <a:t>a)- Cette population est très hétérogène</a:t>
            </a:r>
            <a:r>
              <a:rPr kumimoji="0" lang="fr-FR" b="0" i="0" u="none" strike="noStrike" cap="none" normalizeH="0" baseline="0" dirty="0" smtClean="0">
                <a:ln>
                  <a:noFill/>
                </a:ln>
                <a:solidFill>
                  <a:srgbClr val="002060"/>
                </a:solidFill>
                <a:latin typeface="Arial Black" pitchFamily="34" charset="0"/>
                <a:ea typeface="Calibri" pitchFamily="34"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2060"/>
              </a:solidFill>
              <a:latin typeface="Arial Black"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Les « jeunes vieux » entre 60 et 75 ans …</a:t>
            </a:r>
          </a:p>
          <a:p>
            <a:pPr marL="0" marR="0" lvl="0" indent="0" algn="ctr" defTabSz="914400" rtl="0" eaLnBrk="0" fontAlgn="base" latinLnBrk="0" hangingPunct="0">
              <a:lnSpc>
                <a:spcPct val="100000"/>
              </a:lnSpc>
              <a:spcBef>
                <a:spcPct val="0"/>
              </a:spcBef>
              <a:spcAft>
                <a:spcPct val="0"/>
              </a:spcAft>
              <a:buClrTx/>
              <a:buSzTx/>
              <a:buFontTx/>
              <a:buNone/>
              <a:tabLst/>
            </a:pPr>
            <a:endParaRPr lang="fr-FR" sz="1200" dirty="0" smtClean="0">
              <a:solidFill>
                <a:srgbClr val="002060"/>
              </a:solidFill>
              <a:latin typeface="Arial Black"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fr-FR" dirty="0" smtClean="0">
                <a:solidFill>
                  <a:srgbClr val="002060"/>
                </a:solidFill>
                <a:latin typeface="Arial Black" pitchFamily="34" charset="0"/>
                <a:ea typeface="Calibri" pitchFamily="34" charset="0"/>
                <a:cs typeface="Times New Roman" pitchFamily="18" charset="0"/>
              </a:rPr>
              <a:t>Et les </a:t>
            </a: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 vieux-vieux ! » : </a:t>
            </a:r>
          </a:p>
          <a:p>
            <a:pPr marL="0" marR="0" lvl="0" indent="0" algn="ctr"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En 1962</a:t>
            </a:r>
            <a:r>
              <a:rPr kumimoji="0" lang="fr-FR" b="0" i="0" u="none" strike="noStrike" cap="none" normalizeH="0" dirty="0" smtClean="0">
                <a:ln>
                  <a:noFill/>
                </a:ln>
                <a:solidFill>
                  <a:srgbClr val="002060"/>
                </a:solidFill>
                <a:effectLst/>
                <a:latin typeface="Arial Black" pitchFamily="34" charset="0"/>
                <a:ea typeface="Calibri" pitchFamily="34" charset="0"/>
                <a:cs typeface="Times New Roman" pitchFamily="18" charset="0"/>
              </a:rPr>
              <a:t> :</a:t>
            </a: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 à peine 5 % de nos concitoyens</a:t>
            </a:r>
            <a:b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b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 et en 2024 :</a:t>
            </a:r>
            <a:r>
              <a:rPr kumimoji="0" lang="fr-FR" b="0" i="0" u="none" strike="noStrike" cap="none" normalizeH="0" dirty="0" smtClean="0">
                <a:ln>
                  <a:noFill/>
                </a:ln>
                <a:solidFill>
                  <a:srgbClr val="002060"/>
                </a:solidFill>
                <a:effectLst/>
                <a:latin typeface="Arial Black" pitchFamily="34" charset="0"/>
                <a:ea typeface="Calibri" pitchFamily="34" charset="0"/>
                <a:cs typeface="Times New Roman" pitchFamily="18" charset="0"/>
              </a:rPr>
              <a:t> </a:t>
            </a: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 10,39 % dont</a:t>
            </a:r>
            <a:r>
              <a:rPr kumimoji="0" lang="fr-FR" b="0" i="0" u="none" strike="noStrike" cap="none" normalizeH="0" dirty="0" smtClean="0">
                <a:ln>
                  <a:noFill/>
                </a:ln>
                <a:solidFill>
                  <a:srgbClr val="002060"/>
                </a:solidFill>
                <a:effectLst/>
                <a:latin typeface="Arial Black" pitchFamily="34" charset="0"/>
                <a:ea typeface="Calibri" pitchFamily="34" charset="0"/>
                <a:cs typeface="Times New Roman" pitchFamily="18" charset="0"/>
              </a:rPr>
              <a:t> 59,78 %</a:t>
            </a:r>
            <a:r>
              <a:rPr lang="fr-FR" dirty="0" smtClean="0">
                <a:solidFill>
                  <a:srgbClr val="002060"/>
                </a:solidFill>
                <a:latin typeface="Arial Black" pitchFamily="34" charset="0"/>
                <a:ea typeface="Calibri" pitchFamily="34" charset="0"/>
                <a:cs typeface="Times New Roman" pitchFamily="18" charset="0"/>
              </a:rPr>
              <a:t> sont des femmes</a:t>
            </a: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chemeClr val="tx1"/>
              </a:solidFill>
              <a:effectLst/>
              <a:latin typeface="Arial Black"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fr-FR" sz="2400" dirty="0" smtClean="0">
                <a:solidFill>
                  <a:srgbClr val="002060"/>
                </a:solidFill>
                <a:latin typeface="Arial Black" pitchFamily="34" charset="0"/>
                <a:ea typeface="Calibri" pitchFamily="34" charset="0"/>
                <a:cs typeface="Times New Roman" pitchFamily="18" charset="0"/>
              </a:rPr>
              <a:t>E</a:t>
            </a:r>
            <a:r>
              <a:rPr kumimoji="0" lang="fr-FR" sz="2400"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nvolée numérique des centenaires</a:t>
            </a:r>
            <a:r>
              <a:rPr kumimoji="0" lang="fr-FR" sz="2400" b="0" i="0" u="none" strike="noStrike" cap="none" normalizeH="0" dirty="0" smtClean="0">
                <a:ln>
                  <a:noFill/>
                </a:ln>
                <a:solidFill>
                  <a:srgbClr val="002060"/>
                </a:solidFill>
                <a:effectLst/>
                <a:latin typeface="Arial Black" pitchFamily="34" charset="0"/>
                <a:ea typeface="Calibri" pitchFamily="34" charset="0"/>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 </a:t>
            </a:r>
            <a:r>
              <a:rPr kumimoji="0" lang="fr-FR" sz="2400"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quelques dizaines au début du XXème siècle,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2060"/>
                </a:solidFill>
                <a:effectLst/>
                <a:latin typeface="Arial Black" pitchFamily="34" charset="0"/>
                <a:ea typeface="Calibri" pitchFamily="34" charset="0"/>
                <a:cs typeface="Times New Roman" pitchFamily="18" charset="0"/>
              </a:rPr>
              <a:t>30 000 aujourd’hui, 76 000 en 2040</a:t>
            </a:r>
            <a:r>
              <a:rPr kumimoji="0" lang="fr-FR" sz="2400" b="0" i="0" u="none" strike="noStrike" cap="none" normalizeH="0" dirty="0" smtClean="0">
                <a:ln>
                  <a:noFill/>
                </a:ln>
                <a:solidFill>
                  <a:srgbClr val="002060"/>
                </a:solidFill>
                <a:effectLst/>
                <a:latin typeface="Arial Black" pitchFamily="34" charset="0"/>
                <a:ea typeface="Calibri" pitchFamily="34" charset="0"/>
                <a:cs typeface="Times New Roman" pitchFamily="18" charset="0"/>
              </a:rPr>
              <a:t> !..</a:t>
            </a:r>
            <a:endParaRPr kumimoji="0" lang="fr-FR" sz="2400" b="0" i="0" u="none" strike="noStrike" cap="none" normalizeH="0" baseline="0" dirty="0" smtClean="0">
              <a:ln>
                <a:noFill/>
              </a:ln>
              <a:solidFill>
                <a:srgbClr val="002060"/>
              </a:solidFill>
              <a:effectLst/>
              <a:latin typeface="Arial Black" pitchFamily="34" charset="0"/>
            </a:endParaRPr>
          </a:p>
        </p:txBody>
      </p:sp>
      <p:pic>
        <p:nvPicPr>
          <p:cNvPr id="10" name="Picture 2"/>
          <p:cNvPicPr>
            <a:picLocks noChangeAspect="1" noChangeArrowheads="1"/>
          </p:cNvPicPr>
          <p:nvPr/>
        </p:nvPicPr>
        <p:blipFill>
          <a:blip r:embed="rId3" cstate="print"/>
          <a:srcRect/>
          <a:stretch>
            <a:fillRect/>
          </a:stretch>
        </p:blipFill>
        <p:spPr bwMode="auto">
          <a:xfrm>
            <a:off x="432048" y="325262"/>
            <a:ext cx="1187624" cy="75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ectangle 10"/>
          <p:cNvSpPr/>
          <p:nvPr/>
        </p:nvSpPr>
        <p:spPr>
          <a:xfrm>
            <a:off x="3419872" y="188640"/>
            <a:ext cx="2808312" cy="276999"/>
          </a:xfrm>
          <a:prstGeom prst="rect">
            <a:avLst/>
          </a:prstGeom>
        </p:spPr>
        <p:txBody>
          <a:bodyPr wrap="square">
            <a:spAutoFit/>
          </a:bodyPr>
          <a:lstStyle/>
          <a:p>
            <a:pPr algn="ctr"/>
            <a:r>
              <a:rPr lang="fr-FR" sz="1200" dirty="0" smtClean="0"/>
              <a:t>STAGE DE FORMATION Fédéral</a:t>
            </a:r>
          </a:p>
        </p:txBody>
      </p:sp>
      <p:sp>
        <p:nvSpPr>
          <p:cNvPr id="12" name="Rectangle 11"/>
          <p:cNvSpPr/>
          <p:nvPr/>
        </p:nvSpPr>
        <p:spPr>
          <a:xfrm>
            <a:off x="4211960" y="548680"/>
            <a:ext cx="1159292" cy="369332"/>
          </a:xfrm>
          <a:prstGeom prst="rect">
            <a:avLst/>
          </a:prstGeom>
        </p:spPr>
        <p:txBody>
          <a:bodyPr wrap="none">
            <a:spAutoFit/>
          </a:bodyPr>
          <a:lstStyle/>
          <a:p>
            <a:pPr algn="ctr"/>
            <a:r>
              <a:rPr lang="fr-FR" dirty="0" smtClean="0">
                <a:latin typeface="Myriad Pro" pitchFamily="34" charset="0"/>
              </a:rPr>
              <a:t>Thème -1-</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pitaux">
  <a:themeElements>
    <a:clrScheme name="Capitaux">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pitaux">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pitaux">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4111</TotalTime>
  <Words>1014</Words>
  <Application>Microsoft Office PowerPoint</Application>
  <PresentationFormat>Affichage à l'écran (4:3)</PresentationFormat>
  <Paragraphs>309</Paragraphs>
  <Slides>23</Slides>
  <Notes>21</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Capitaux</vt:lpstr>
      <vt:lpstr>  QUI SONT LES   RETRAITES AUJOURD’HUI ?</vt:lpstr>
      <vt:lpstr>Thème1 :  QUI SONT LES RETRAITES AUJOURD’HUI ?</vt:lpstr>
      <vt:lpstr>Retraités Personnes Agées  Quelle différence  voyez-vous ? </vt:lpstr>
      <vt:lpstr>Les « retraités » font référence à un statut.</vt:lpstr>
      <vt:lpstr>Présentation PowerPoint</vt:lpstr>
      <vt:lpstr>Thème1 :  QUI SONT LES RETRAITES AUJOURD’HUI ?</vt:lpstr>
      <vt:lpstr>Présentation PowerPoint</vt:lpstr>
      <vt:lpstr>Présentation PowerPoint</vt:lpstr>
      <vt:lpstr>Thème1 :  QUI SONT LES RETRAITES AUJOURD’HUI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 SONT LES RETRAITES AUJOURD’HUI ?</dc:title>
  <dc:creator>Bruneau</dc:creator>
  <cp:lastModifiedBy>Marcel</cp:lastModifiedBy>
  <cp:revision>276</cp:revision>
  <dcterms:created xsi:type="dcterms:W3CDTF">2011-04-26T19:43:56Z</dcterms:created>
  <dcterms:modified xsi:type="dcterms:W3CDTF">2024-09-27T15:58:22Z</dcterms:modified>
</cp:coreProperties>
</file>