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56" r:id="rId2"/>
    <p:sldId id="289" r:id="rId3"/>
    <p:sldId id="282" r:id="rId4"/>
    <p:sldId id="283" r:id="rId5"/>
    <p:sldId id="295" r:id="rId6"/>
    <p:sldId id="296" r:id="rId7"/>
    <p:sldId id="297" r:id="rId8"/>
    <p:sldId id="294" r:id="rId9"/>
    <p:sldId id="293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CC3300"/>
    <a:srgbClr val="E2AC00"/>
    <a:srgbClr val="FFFFFF"/>
    <a:srgbClr val="D60093"/>
    <a:srgbClr val="CC00CC"/>
    <a:srgbClr val="FF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5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68CC0-4217-454F-ABC9-DECCB9B7801D}" type="datetimeFigureOut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09065-7A4F-4ED4-9A05-7221715EC28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10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9065-7A4F-4ED4-9A05-7221715EC283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52BC-F17D-4957-835E-A6D24E5552A9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697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36E9-15D1-4435-ACE5-11968A7B3E50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5999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6239-0B96-4423-A21D-36F281F04F3E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294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2BD3-1C61-424E-92E9-34DF07901A10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9392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39C4-286F-4DA3-B945-E952E33B130E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617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6DB92-6F94-4F9B-816B-7AAFE82BBDAD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680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9A40-0906-4C1F-A30E-94857C8EB062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2106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98DD1-5FFB-4C9A-8176-B7A28296B15A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9381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29D8-EAA4-489A-B271-E87557BBC271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074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E8B7D-CC92-44C8-900C-CD61E4CA738D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439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FAC-B7AF-4A96-9D82-4C26078D821E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523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497BD-B7FC-4684-BE5B-779C66495CBC}" type="datetime1">
              <a:rPr lang="fr-FR" smtClean="0"/>
              <a:pPr/>
              <a:t>27/05/2024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6535-2F9D-4D08-9783-7071F6CD7D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585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27784" y="188640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>
                <a:latin typeface="Myriad Pro" pitchFamily="34" charset="0"/>
              </a:rPr>
              <a:t>STAGE DE FORMATION Fédéral</a:t>
            </a:r>
          </a:p>
          <a:p>
            <a:pPr algn="ctr"/>
            <a:r>
              <a:rPr lang="fr-FR" sz="2000" dirty="0">
                <a:latin typeface="Myriad Pro" pitchFamily="34" charset="0"/>
              </a:rPr>
              <a:t>Thème –6-</a:t>
            </a:r>
          </a:p>
          <a:p>
            <a:pPr algn="ctr"/>
            <a:r>
              <a:rPr lang="fr-FR" sz="2000" b="1" dirty="0"/>
              <a:t> </a:t>
            </a:r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432048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br>
              <a:rPr lang="fr-FR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fr-FR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fr-FR" sz="8900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 communication</a:t>
            </a:r>
            <a:br>
              <a:rPr lang="fr-FR" sz="6000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fr-FR" sz="6000" b="1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27784" y="18864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 </a:t>
            </a:r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2048" y="1484784"/>
            <a:ext cx="8316416" cy="396044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spcAft>
                <a:spcPts val="1200"/>
              </a:spcAft>
            </a:pPr>
            <a:r>
              <a:rPr lang="fr-FR" b="1" dirty="0">
                <a:solidFill>
                  <a:srgbClr val="FF0000"/>
                </a:solidFill>
              </a:rPr>
              <a:t>TRAVAIL EN ATELIER</a:t>
            </a:r>
            <a:br>
              <a:rPr lang="fr-FR" b="1" dirty="0">
                <a:solidFill>
                  <a:srgbClr val="FF0000"/>
                </a:solidFill>
              </a:rPr>
            </a:br>
            <a:br>
              <a:rPr lang="fr-FR" dirty="0">
                <a:solidFill>
                  <a:srgbClr val="002060"/>
                </a:solidFill>
              </a:rPr>
            </a:br>
            <a:r>
              <a:rPr lang="fr-FR" b="1" dirty="0">
                <a:solidFill>
                  <a:srgbClr val="002060"/>
                </a:solidFill>
              </a:rPr>
              <a:t>Responsable de votre association, quelle communication interne et externe allez-vous mettre en œuvre…</a:t>
            </a:r>
            <a:br>
              <a:rPr lang="fr-FR" sz="3600" b="1" dirty="0">
                <a:solidFill>
                  <a:srgbClr val="002060"/>
                </a:solidFill>
              </a:rPr>
            </a:br>
            <a:endParaRPr lang="fr-FR" sz="36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30968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27784" y="18864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 </a:t>
            </a:r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1513" y="1556792"/>
            <a:ext cx="8316416" cy="396044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solidFill>
                  <a:srgbClr val="002060"/>
                </a:solidFill>
              </a:rPr>
              <a:t>Responsable de votre association, quelle communication interne et externe allez-vous mettre en œuvre…</a:t>
            </a:r>
            <a:br>
              <a:rPr lang="fr-FR" sz="3600" b="1" dirty="0">
                <a:solidFill>
                  <a:srgbClr val="002060"/>
                </a:solidFill>
              </a:rPr>
            </a:br>
            <a:br>
              <a:rPr lang="fr-FR" sz="3600" b="1" dirty="0">
                <a:solidFill>
                  <a:srgbClr val="002060"/>
                </a:solidFill>
              </a:rPr>
            </a:br>
            <a:r>
              <a:rPr lang="fr-FR" sz="3600" u="sng" dirty="0">
                <a:solidFill>
                  <a:srgbClr val="C00000"/>
                </a:solidFill>
              </a:rPr>
              <a:t>Groupe 1:</a:t>
            </a:r>
            <a:r>
              <a:rPr lang="fr-FR" sz="3600" dirty="0">
                <a:solidFill>
                  <a:srgbClr val="C00000"/>
                </a:solidFill>
              </a:rPr>
              <a:t> </a:t>
            </a:r>
            <a:br>
              <a:rPr lang="fr-FR" sz="3600" dirty="0">
                <a:solidFill>
                  <a:srgbClr val="C00000"/>
                </a:solidFill>
              </a:rPr>
            </a:br>
            <a:r>
              <a:rPr lang="fr-FR" sz="3600" dirty="0">
                <a:solidFill>
                  <a:srgbClr val="C00000"/>
                </a:solidFill>
              </a:rPr>
              <a:t>… dans le cas de l’organisation d’une activité de l’association?</a:t>
            </a:r>
            <a:br>
              <a:rPr lang="fr-FR" sz="3600" dirty="0">
                <a:solidFill>
                  <a:schemeClr val="accent6">
                    <a:lumMod val="50000"/>
                  </a:schemeClr>
                </a:solidFill>
              </a:rPr>
            </a:br>
            <a:endParaRPr lang="fr-FR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78508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27784" y="18864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 </a:t>
            </a:r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2048" y="1484784"/>
            <a:ext cx="8316416" cy="396044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solidFill>
                  <a:srgbClr val="002060"/>
                </a:solidFill>
              </a:rPr>
              <a:t>Responsable de votre association, quelle communication interne et externe allez-vous mettre en œuvre…</a:t>
            </a:r>
            <a:br>
              <a:rPr lang="fr-FR" sz="3600" b="1" dirty="0">
                <a:solidFill>
                  <a:srgbClr val="002060"/>
                </a:solidFill>
              </a:rPr>
            </a:br>
            <a:br>
              <a:rPr lang="fr-FR" sz="3600" dirty="0">
                <a:solidFill>
                  <a:srgbClr val="002060"/>
                </a:solidFill>
              </a:rPr>
            </a:br>
            <a:r>
              <a:rPr lang="fr-FR" sz="3600" u="sng" dirty="0">
                <a:solidFill>
                  <a:srgbClr val="0070C0"/>
                </a:solidFill>
              </a:rPr>
              <a:t>Groupe 2: </a:t>
            </a:r>
            <a:br>
              <a:rPr lang="fr-FR" sz="3600" dirty="0">
                <a:solidFill>
                  <a:srgbClr val="0070C0"/>
                </a:solidFill>
              </a:rPr>
            </a:br>
            <a:r>
              <a:rPr lang="fr-FR" sz="3600" dirty="0">
                <a:solidFill>
                  <a:srgbClr val="0070C0"/>
                </a:solidFill>
              </a:rPr>
              <a:t>… dans le cas la participation à une activité extérieure (ex: Forum </a:t>
            </a:r>
            <a:r>
              <a:rPr lang="fr-FR" sz="3600">
                <a:solidFill>
                  <a:srgbClr val="0070C0"/>
                </a:solidFill>
              </a:rPr>
              <a:t>des Associations)?</a:t>
            </a:r>
            <a:br>
              <a:rPr lang="fr-FR" sz="3600" dirty="0">
                <a:solidFill>
                  <a:srgbClr val="0070C0"/>
                </a:solidFill>
              </a:rPr>
            </a:b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1015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27784" y="18864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 </a:t>
            </a:r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2048" y="1484784"/>
            <a:ext cx="8316416" cy="396044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solidFill>
                  <a:srgbClr val="002060"/>
                </a:solidFill>
              </a:rPr>
              <a:t>Responsable de votre association, quelle communication interne et externe allez-vous mettre en œuvre…</a:t>
            </a:r>
            <a:br>
              <a:rPr lang="fr-FR" sz="3600" b="1" dirty="0">
                <a:solidFill>
                  <a:srgbClr val="002060"/>
                </a:solidFill>
              </a:rPr>
            </a:br>
            <a:br>
              <a:rPr lang="fr-FR" sz="3600" b="1" dirty="0">
                <a:solidFill>
                  <a:srgbClr val="002060"/>
                </a:solidFill>
              </a:rPr>
            </a:br>
            <a:r>
              <a:rPr lang="fr-FR" sz="3600" u="sng" dirty="0">
                <a:solidFill>
                  <a:srgbClr val="008E40"/>
                </a:solidFill>
              </a:rPr>
              <a:t>Groupe 3: </a:t>
            </a:r>
            <a:br>
              <a:rPr lang="fr-FR" sz="3600" dirty="0">
                <a:solidFill>
                  <a:srgbClr val="008E40"/>
                </a:solidFill>
              </a:rPr>
            </a:br>
            <a:r>
              <a:rPr lang="fr-FR" sz="3600" dirty="0">
                <a:solidFill>
                  <a:srgbClr val="008E40"/>
                </a:solidFill>
              </a:rPr>
              <a:t>… dans le cadre de votre AG</a:t>
            </a:r>
            <a:br>
              <a:rPr lang="fr-FR" sz="3600" dirty="0">
                <a:solidFill>
                  <a:srgbClr val="008E40"/>
                </a:solidFill>
              </a:rPr>
            </a:br>
            <a:r>
              <a:rPr lang="fr-FR" sz="3600" dirty="0">
                <a:solidFill>
                  <a:srgbClr val="008E40"/>
                </a:solidFill>
              </a:rPr>
              <a:t>                             (avant, pendant, après)?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5467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960895-6C4E-53B0-EFF6-9407A1BDF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720" y="1412776"/>
            <a:ext cx="8435280" cy="1021402"/>
          </a:xfrm>
        </p:spPr>
        <p:txBody>
          <a:bodyPr>
            <a:noAutofit/>
          </a:bodyPr>
          <a:lstStyle/>
          <a:p>
            <a:r>
              <a:rPr lang="fr-FR" sz="7200" b="1" dirty="0">
                <a:solidFill>
                  <a:srgbClr val="0070C0"/>
                </a:solidFill>
              </a:rPr>
              <a:t>Communiquer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73B98C-F673-7561-F6B0-19AFF32B6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114388"/>
            <a:ext cx="8435280" cy="301177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FR" sz="5400" dirty="0">
                <a:solidFill>
                  <a:srgbClr val="C00000"/>
                </a:solidFill>
              </a:rPr>
              <a:t>Etablir une relation avec autrui pour  </a:t>
            </a:r>
          </a:p>
          <a:p>
            <a:pPr marL="0" indent="0" algn="ctr">
              <a:buNone/>
            </a:pPr>
            <a:r>
              <a:rPr lang="fr-FR" sz="5400" dirty="0">
                <a:solidFill>
                  <a:srgbClr val="C00000"/>
                </a:solidFill>
              </a:rPr>
              <a:t>se faire connaître et reconnaître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ECF71F9-640E-325E-2324-255CE6A64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6A6C31D-9B5F-B06C-53D7-28DF645CF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8787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53856" y="994019"/>
            <a:ext cx="8258096" cy="460851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br>
              <a:rPr lang="fr-FR" sz="8000" b="1" dirty="0">
                <a:solidFill>
                  <a:srgbClr val="002060"/>
                </a:solidFill>
              </a:rPr>
            </a:br>
            <a:br>
              <a:rPr lang="fr-FR" sz="8000" b="1" dirty="0">
                <a:solidFill>
                  <a:srgbClr val="002060"/>
                </a:solidFill>
              </a:rPr>
            </a:br>
            <a:br>
              <a:rPr lang="fr-FR" sz="8000" b="1" dirty="0">
                <a:solidFill>
                  <a:srgbClr val="002060"/>
                </a:solidFill>
              </a:rPr>
            </a:br>
            <a:r>
              <a:rPr lang="fr-FR" sz="8000" b="1" dirty="0">
                <a:solidFill>
                  <a:srgbClr val="002060"/>
                </a:solidFill>
              </a:rPr>
              <a:t>Se faire connaître</a:t>
            </a:r>
            <a:br>
              <a:rPr lang="fr-FR" sz="8000" b="1" dirty="0">
                <a:solidFill>
                  <a:srgbClr val="002060"/>
                </a:solidFill>
              </a:rPr>
            </a:br>
            <a:r>
              <a:rPr lang="fr-FR" sz="8000" b="1" dirty="0">
                <a:solidFill>
                  <a:schemeClr val="accent1">
                    <a:lumMod val="75000"/>
                  </a:schemeClr>
                </a:solidFill>
              </a:rPr>
              <a:t>Se faire reconnaître </a:t>
            </a:r>
            <a:br>
              <a:rPr lang="fr-FR" sz="8000" b="1" dirty="0">
                <a:solidFill>
                  <a:srgbClr val="002060"/>
                </a:solidFill>
              </a:rPr>
            </a:br>
            <a:br>
              <a:rPr lang="fr-FR" sz="8000" b="1" dirty="0">
                <a:solidFill>
                  <a:srgbClr val="002060"/>
                </a:solidFill>
              </a:rPr>
            </a:br>
            <a:r>
              <a:rPr lang="fr-FR" sz="6000" b="1" dirty="0">
                <a:solidFill>
                  <a:srgbClr val="FF0000"/>
                </a:solidFill>
              </a:rPr>
              <a:t>notre identité, nos valeurs, </a:t>
            </a:r>
            <a:br>
              <a:rPr lang="fr-FR" sz="6000" b="1" dirty="0">
                <a:solidFill>
                  <a:srgbClr val="FF0000"/>
                </a:solidFill>
              </a:rPr>
            </a:br>
            <a:r>
              <a:rPr lang="fr-FR" sz="6000" b="1" dirty="0">
                <a:solidFill>
                  <a:srgbClr val="FF0000"/>
                </a:solidFill>
              </a:rPr>
              <a:t>ce que nous proposons</a:t>
            </a:r>
            <a:br>
              <a:rPr lang="fr-FR" sz="6000" b="1" dirty="0">
                <a:solidFill>
                  <a:srgbClr val="FF0000"/>
                </a:solidFill>
              </a:rPr>
            </a:br>
            <a:br>
              <a:rPr lang="fr-FR" sz="5300" b="1" dirty="0">
                <a:solidFill>
                  <a:srgbClr val="CC3300"/>
                </a:solidFill>
              </a:rPr>
            </a:br>
            <a:br>
              <a:rPr lang="fr-FR" sz="5300" b="1" dirty="0">
                <a:solidFill>
                  <a:srgbClr val="CC3300"/>
                </a:solidFill>
              </a:rPr>
            </a:br>
            <a:endParaRPr lang="fr-FR" b="1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87930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27784" y="18864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 </a:t>
            </a:r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2048" y="1484784"/>
            <a:ext cx="8316416" cy="396044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fr-FR" sz="8000" b="1" dirty="0">
                <a:solidFill>
                  <a:srgbClr val="002060"/>
                </a:solidFill>
              </a:rPr>
              <a:t>moyens de communication</a:t>
            </a:r>
            <a:br>
              <a:rPr lang="fr-FR" b="1" dirty="0">
                <a:solidFill>
                  <a:srgbClr val="002060"/>
                </a:solidFill>
              </a:rPr>
            </a:br>
            <a:r>
              <a:rPr lang="fr-FR" sz="4000" dirty="0">
                <a:solidFill>
                  <a:srgbClr val="002060"/>
                </a:solidFill>
              </a:rPr>
              <a:t>- la parole </a:t>
            </a:r>
            <a:br>
              <a:rPr lang="fr-FR" sz="4000" dirty="0">
                <a:solidFill>
                  <a:srgbClr val="002060"/>
                </a:solidFill>
              </a:rPr>
            </a:br>
            <a:r>
              <a:rPr lang="fr-FR" sz="4000" dirty="0">
                <a:solidFill>
                  <a:srgbClr val="002060"/>
                </a:solidFill>
              </a:rPr>
              <a:t>- l’écrit (Présence, bulletin d’association, …)</a:t>
            </a:r>
            <a:br>
              <a:rPr lang="fr-FR" sz="4000" dirty="0">
                <a:solidFill>
                  <a:srgbClr val="002060"/>
                </a:solidFill>
              </a:rPr>
            </a:br>
            <a:r>
              <a:rPr lang="fr-FR" sz="4000" dirty="0">
                <a:solidFill>
                  <a:srgbClr val="002060"/>
                </a:solidFill>
              </a:rPr>
              <a:t>- internet (site Fédération et associations) </a:t>
            </a:r>
            <a:br>
              <a:rPr lang="fr-FR" sz="4000" dirty="0">
                <a:solidFill>
                  <a:srgbClr val="002060"/>
                </a:solidFill>
              </a:rPr>
            </a:br>
            <a:r>
              <a:rPr lang="fr-FR" sz="4000" dirty="0">
                <a:solidFill>
                  <a:srgbClr val="002060"/>
                </a:solidFill>
              </a:rPr>
              <a:t>- les médias</a:t>
            </a:r>
            <a:br>
              <a:rPr lang="fr-FR" sz="4000" dirty="0">
                <a:solidFill>
                  <a:srgbClr val="002060"/>
                </a:solidFill>
              </a:rPr>
            </a:br>
            <a:r>
              <a:rPr lang="fr-FR" sz="4000" dirty="0">
                <a:solidFill>
                  <a:srgbClr val="002060"/>
                </a:solidFill>
              </a:rPr>
              <a:t>- le matériel de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9943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3250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2EE03E-8FBE-75A4-635A-488A67369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0"/>
            <a:ext cx="6678306" cy="1772816"/>
          </a:xfrm>
        </p:spPr>
        <p:txBody>
          <a:bodyPr>
            <a:noAutofit/>
          </a:bodyPr>
          <a:lstStyle/>
          <a:p>
            <a:r>
              <a:rPr lang="fr-FR" sz="6000" b="1" dirty="0">
                <a:solidFill>
                  <a:schemeClr val="accent3">
                    <a:lumMod val="50000"/>
                  </a:schemeClr>
                </a:solidFill>
              </a:rPr>
              <a:t>Pour communiquer se demander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45CFF-8728-618A-CC0E-632C7936C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449" y="2420888"/>
            <a:ext cx="7643192" cy="3777283"/>
          </a:xfrm>
        </p:spPr>
        <p:txBody>
          <a:bodyPr>
            <a:normAutofit lnSpcReduction="10000"/>
          </a:bodyPr>
          <a:lstStyle/>
          <a:p>
            <a:r>
              <a:rPr lang="fr-FR" sz="4400" dirty="0">
                <a:solidFill>
                  <a:schemeClr val="accent3">
                    <a:lumMod val="75000"/>
                  </a:schemeClr>
                </a:solidFill>
              </a:rPr>
              <a:t>Qui communique ?</a:t>
            </a:r>
          </a:p>
          <a:p>
            <a:r>
              <a:rPr lang="fr-FR" sz="4400" dirty="0">
                <a:solidFill>
                  <a:schemeClr val="accent3">
                    <a:lumMod val="75000"/>
                  </a:schemeClr>
                </a:solidFill>
              </a:rPr>
              <a:t>A qui s’adresse-t-on ?</a:t>
            </a:r>
          </a:p>
          <a:p>
            <a:r>
              <a:rPr lang="fr-FR" sz="4400" dirty="0">
                <a:solidFill>
                  <a:schemeClr val="accent3">
                    <a:lumMod val="75000"/>
                  </a:schemeClr>
                </a:solidFill>
              </a:rPr>
              <a:t>A quelle occasion ?</a:t>
            </a:r>
          </a:p>
          <a:p>
            <a:r>
              <a:rPr lang="fr-FR" sz="4400" dirty="0">
                <a:solidFill>
                  <a:schemeClr val="accent3">
                    <a:lumMod val="75000"/>
                  </a:schemeClr>
                </a:solidFill>
              </a:rPr>
              <a:t>Dans quel but ?</a:t>
            </a:r>
          </a:p>
          <a:p>
            <a:r>
              <a:rPr lang="fr-FR" sz="4400" dirty="0">
                <a:solidFill>
                  <a:schemeClr val="accent3">
                    <a:lumMod val="75000"/>
                  </a:schemeClr>
                </a:solidFill>
              </a:rPr>
              <a:t>Quel moyen  à utiliser </a:t>
            </a:r>
            <a:r>
              <a:rPr lang="fr-FR" sz="4400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CB562F8-6051-9C92-9402-5A58B38A7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68D6632-CD37-269C-E7C9-16CBE5AE7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9943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6315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3DFE55-F8F7-5F57-E465-268AC5309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>
            <a:noAutofit/>
          </a:bodyPr>
          <a:lstStyle/>
          <a:p>
            <a:r>
              <a:rPr lang="fr-FR" sz="6000" b="1" dirty="0">
                <a:solidFill>
                  <a:schemeClr val="accent6"/>
                </a:solidFill>
              </a:rPr>
              <a:t>Communication interne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F184E4-7876-BC4F-4C99-00AE1A7AF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988840"/>
            <a:ext cx="807524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800" dirty="0"/>
              <a:t>  </a:t>
            </a: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Entre adhérents</a:t>
            </a:r>
          </a:p>
          <a:p>
            <a:pPr marL="0" indent="0">
              <a:buNone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  Entre adhérents et association</a:t>
            </a:r>
          </a:p>
          <a:p>
            <a:pPr marL="0" indent="0">
              <a:buNone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  Entre associations</a:t>
            </a:r>
          </a:p>
          <a:p>
            <a:pPr marL="0" indent="0">
              <a:buNone/>
            </a:pPr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  Entre association et fédération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91A3A7-0A01-CDEA-B99A-C5E3A237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E954D74-7BB3-749C-FC0B-D2AE380AF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99430"/>
            <a:ext cx="1259632" cy="1142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45152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0003E5-F162-C8A5-CB08-04C67DD78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Autofit/>
          </a:bodyPr>
          <a:lstStyle/>
          <a:p>
            <a:r>
              <a:rPr lang="fr-FR" sz="6000" b="1" dirty="0">
                <a:solidFill>
                  <a:schemeClr val="accent2">
                    <a:lumMod val="50000"/>
                  </a:schemeClr>
                </a:solidFill>
              </a:rPr>
              <a:t>Communication externe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5F4133-07A8-EBD5-5CB0-D1BA2709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772816"/>
            <a:ext cx="8435280" cy="532859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sz="5700" dirty="0"/>
          </a:p>
          <a:p>
            <a:r>
              <a:rPr lang="fr-FR" sz="10100" dirty="0">
                <a:solidFill>
                  <a:schemeClr val="accent2">
                    <a:lumMod val="75000"/>
                  </a:schemeClr>
                </a:solidFill>
              </a:rPr>
              <a:t>Vers l’opinion publique</a:t>
            </a:r>
          </a:p>
          <a:p>
            <a:r>
              <a:rPr lang="fr-FR" sz="10100" dirty="0">
                <a:solidFill>
                  <a:schemeClr val="accent2">
                    <a:lumMod val="75000"/>
                  </a:schemeClr>
                </a:solidFill>
              </a:rPr>
              <a:t>Vers les retraités </a:t>
            </a:r>
          </a:p>
          <a:p>
            <a:r>
              <a:rPr lang="fr-FR" sz="10100" dirty="0">
                <a:solidFill>
                  <a:schemeClr val="accent2">
                    <a:lumMod val="75000"/>
                  </a:schemeClr>
                </a:solidFill>
              </a:rPr>
              <a:t>Vers les média</a:t>
            </a:r>
          </a:p>
          <a:p>
            <a:r>
              <a:rPr lang="fr-FR" sz="10100" dirty="0">
                <a:solidFill>
                  <a:schemeClr val="accent2">
                    <a:lumMod val="75000"/>
                  </a:schemeClr>
                </a:solidFill>
              </a:rPr>
              <a:t>Vers les institutions et les services    publiques</a:t>
            </a:r>
          </a:p>
          <a:p>
            <a:r>
              <a:rPr lang="fr-FR" sz="10100" dirty="0">
                <a:solidFill>
                  <a:schemeClr val="accent2">
                    <a:lumMod val="75000"/>
                  </a:schemeClr>
                </a:solidFill>
              </a:rPr>
              <a:t>Vers d’autres associations, clubs ou  groupements  qui occupent le même terrain que LSR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27E3143-EB9C-1E62-6CF9-EF942BF24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F685B0D-5244-D5EA-5D93-CC34EDFF3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9943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0791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0DAD2-0350-B8A5-1F97-E033298BC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27013"/>
            <a:ext cx="6635080" cy="1143000"/>
          </a:xfrm>
        </p:spPr>
        <p:txBody>
          <a:bodyPr>
            <a:noAutofit/>
          </a:bodyPr>
          <a:lstStyle/>
          <a:p>
            <a:r>
              <a:rPr lang="fr-FR" sz="7200" b="1" dirty="0">
                <a:solidFill>
                  <a:srgbClr val="002060"/>
                </a:solidFill>
              </a:rPr>
              <a:t>Moyens de communication</a:t>
            </a:r>
            <a:endParaRPr lang="fr-FR" sz="7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482932-9710-1F71-CC66-640D36AB0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060848"/>
            <a:ext cx="8254752" cy="406531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Téléphone, mail, lettre  </a:t>
            </a:r>
          </a:p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 Site </a:t>
            </a:r>
          </a:p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  Présence</a:t>
            </a:r>
          </a:p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 Guide pratique</a:t>
            </a:r>
          </a:p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Affiches</a:t>
            </a:r>
          </a:p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Flyer </a:t>
            </a:r>
          </a:p>
          <a:p>
            <a:pPr marL="0" indent="0" algn="ctr">
              <a:buNone/>
            </a:pPr>
            <a:r>
              <a:rPr lang="fr-FR" sz="17600" dirty="0">
                <a:solidFill>
                  <a:srgbClr val="002060"/>
                </a:solidFill>
              </a:rPr>
              <a:t>Lettre LSR /CGT</a:t>
            </a:r>
          </a:p>
          <a:p>
            <a:pPr marL="0" indent="0">
              <a:buNone/>
            </a:pPr>
            <a:endParaRPr lang="fr-FR" sz="14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14400" dirty="0" err="1">
                <a:solidFill>
                  <a:srgbClr val="002060"/>
                </a:solidFill>
              </a:rPr>
              <a:t>Qbjets</a:t>
            </a:r>
            <a:r>
              <a:rPr lang="fr-FR" sz="14400" dirty="0">
                <a:solidFill>
                  <a:srgbClr val="002060"/>
                </a:solidFill>
              </a:rPr>
              <a:t> de communication</a:t>
            </a:r>
          </a:p>
          <a:p>
            <a:pPr marL="0" indent="0">
              <a:buNone/>
            </a:pPr>
            <a:endParaRPr lang="fr-FR" sz="3200" dirty="0">
              <a:solidFill>
                <a:srgbClr val="002060"/>
              </a:solidFill>
            </a:endParaRPr>
          </a:p>
          <a:p>
            <a:pPr marL="0" indent="0">
              <a:buNone/>
            </a:pPr>
            <a:br>
              <a:rPr lang="fr-FR" sz="3200" dirty="0">
                <a:solidFill>
                  <a:srgbClr val="002060"/>
                </a:solidFill>
              </a:rPr>
            </a:br>
            <a:r>
              <a:rPr lang="fr-FR" sz="3200" dirty="0">
                <a:solidFill>
                  <a:srgbClr val="002060"/>
                </a:solidFill>
              </a:rPr>
              <a:t>-</a:t>
            </a:r>
            <a:br>
              <a:rPr lang="fr-FR" sz="3200" dirty="0">
                <a:solidFill>
                  <a:srgbClr val="002060"/>
                </a:solidFill>
              </a:rPr>
            </a:br>
            <a:r>
              <a:rPr lang="fr-FR" sz="3200" dirty="0">
                <a:solidFill>
                  <a:srgbClr val="002060"/>
                </a:solidFill>
              </a:rPr>
              <a:t>-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DCCEA5-794F-800D-611E-82769F23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6535-2F9D-4D08-9783-7071F6CD7D39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143391D-0DD6-2EAB-812D-637FEB89B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9943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8058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B955DB-C530-0064-A8C9-578BF94CD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1253297"/>
            <a:ext cx="8229600" cy="365126"/>
          </a:xfrm>
        </p:spPr>
        <p:txBody>
          <a:bodyPr>
            <a:normAutofit fontScale="90000"/>
          </a:bodyPr>
          <a:lstStyle/>
          <a:p>
            <a:br>
              <a:rPr lang="fr-FR" sz="6000" dirty="0"/>
            </a:br>
            <a:br>
              <a:rPr lang="fr-FR" sz="6000" dirty="0"/>
            </a:br>
            <a:r>
              <a:rPr lang="fr-FR" sz="8000" b="1" dirty="0">
                <a:solidFill>
                  <a:srgbClr val="00B0F0"/>
                </a:solidFill>
              </a:rPr>
              <a:t>Objets de communication</a:t>
            </a:r>
            <a:br>
              <a:rPr lang="fr-FR" sz="8000" dirty="0"/>
            </a:br>
            <a:br>
              <a:rPr lang="fr-FR" sz="8000" dirty="0"/>
            </a:br>
            <a:endParaRPr lang="fr-FR" sz="8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4A5674-900A-70F3-0B1B-46F4783A3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016" y="2332037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fr-FR" sz="4800" dirty="0">
                <a:solidFill>
                  <a:srgbClr val="00B0F0"/>
                </a:solidFill>
              </a:rPr>
              <a:t>Gilets</a:t>
            </a:r>
          </a:p>
          <a:p>
            <a:r>
              <a:rPr lang="fr-FR" sz="4800" dirty="0">
                <a:solidFill>
                  <a:srgbClr val="00B0F0"/>
                </a:solidFill>
              </a:rPr>
              <a:t>Gobelets</a:t>
            </a:r>
          </a:p>
          <a:p>
            <a:r>
              <a:rPr lang="fr-FR" sz="4800" dirty="0">
                <a:solidFill>
                  <a:srgbClr val="00B0F0"/>
                </a:solidFill>
              </a:rPr>
              <a:t>Stylos</a:t>
            </a:r>
          </a:p>
          <a:p>
            <a:r>
              <a:rPr lang="fr-FR" sz="4800" dirty="0">
                <a:solidFill>
                  <a:srgbClr val="00B0F0"/>
                </a:solidFill>
              </a:rPr>
              <a:t>Casquettes </a:t>
            </a:r>
          </a:p>
          <a:p>
            <a:r>
              <a:rPr lang="fr-FR" sz="4800" dirty="0">
                <a:solidFill>
                  <a:srgbClr val="00B0F0"/>
                </a:solidFill>
              </a:rPr>
              <a:t>Drapeaux</a:t>
            </a:r>
          </a:p>
          <a:p>
            <a:r>
              <a:rPr lang="fr-FR" sz="4800" dirty="0">
                <a:solidFill>
                  <a:srgbClr val="00B0F0"/>
                </a:solidFill>
              </a:rPr>
              <a:t>Protège cartes</a:t>
            </a:r>
          </a:p>
          <a:p>
            <a:pPr marL="0" indent="0">
              <a:buNone/>
            </a:pPr>
            <a:r>
              <a:rPr lang="fr-FR" sz="4800" dirty="0">
                <a:solidFill>
                  <a:srgbClr val="00B0F0"/>
                </a:solidFill>
              </a:rPr>
              <a:t>                   Tous siglés LSR </a:t>
            </a:r>
          </a:p>
          <a:p>
            <a:endParaRPr lang="fr-FR" dirty="0">
              <a:solidFill>
                <a:srgbClr val="00B0F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ECECC7-6E3F-3FAC-DF9C-5C57E76F5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56176" y="6309320"/>
            <a:ext cx="2133600" cy="365125"/>
          </a:xfrm>
        </p:spPr>
        <p:txBody>
          <a:bodyPr/>
          <a:lstStyle/>
          <a:p>
            <a:fld id="{1C626535-2F9D-4D08-9783-7071F6CD7D39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4998C3F-840F-FAE3-2DF8-D20F6702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9943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23628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362</Words>
  <Application>Microsoft Office PowerPoint</Application>
  <PresentationFormat>Affichage à l'écran (4:3)</PresentationFormat>
  <Paragraphs>76</Paragraphs>
  <Slides>13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Myriad Pro</vt:lpstr>
      <vt:lpstr>Thème Office</vt:lpstr>
      <vt:lpstr>  La communication </vt:lpstr>
      <vt:lpstr>Communiquer</vt:lpstr>
      <vt:lpstr>   Se faire connaître Se faire reconnaître   notre identité, nos valeurs,  ce que nous proposons   </vt:lpstr>
      <vt:lpstr>moyens de communication - la parole  - l’écrit (Présence, bulletin d’association, …) - internet (site Fédération et associations)  - les médias - le matériel de communication</vt:lpstr>
      <vt:lpstr>Pour communiquer se demander</vt:lpstr>
      <vt:lpstr>Communication interne </vt:lpstr>
      <vt:lpstr>Communication externe </vt:lpstr>
      <vt:lpstr>Moyens de communication</vt:lpstr>
      <vt:lpstr>  Objets de communication  </vt:lpstr>
      <vt:lpstr>TRAVAIL EN ATELIER  Responsable de votre association, quelle communication interne et externe allez-vous mettre en œuvre… </vt:lpstr>
      <vt:lpstr>Responsable de votre association, quelle communication interne et externe allez-vous mettre en œuvre…  Groupe 1:  … dans le cas de l’organisation d’une activité de l’association? </vt:lpstr>
      <vt:lpstr>Responsable de votre association, quelle communication interne et externe allez-vous mettre en œuvre…  Groupe 2:  … dans le cas la participation à une activité extérieure (ex: Forum des Associations)? </vt:lpstr>
      <vt:lpstr>Responsable de votre association, quelle communication interne et externe allez-vous mettre en œuvre…  Groupe 3:  … dans le cadre de votre AG                              (avant, pendant, après)?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 SONT LES RETRAITES AUJOURD’HUI ?</dc:title>
  <dc:creator>Bruneau</dc:creator>
  <cp:lastModifiedBy>Utilisateur</cp:lastModifiedBy>
  <cp:revision>225</cp:revision>
  <dcterms:created xsi:type="dcterms:W3CDTF">2011-04-26T19:43:56Z</dcterms:created>
  <dcterms:modified xsi:type="dcterms:W3CDTF">2024-05-27T12:38:26Z</dcterms:modified>
</cp:coreProperties>
</file>