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70" r:id="rId3"/>
    <p:sldId id="271" r:id="rId4"/>
    <p:sldId id="272" r:id="rId5"/>
    <p:sldId id="273" r:id="rId6"/>
    <p:sldId id="274" r:id="rId7"/>
    <p:sldId id="276" r:id="rId8"/>
    <p:sldId id="285" r:id="rId9"/>
    <p:sldId id="287" r:id="rId10"/>
    <p:sldId id="275" r:id="rId11"/>
    <p:sldId id="286" r:id="rId12"/>
    <p:sldId id="291" r:id="rId13"/>
    <p:sldId id="258" r:id="rId14"/>
    <p:sldId id="259" r:id="rId15"/>
    <p:sldId id="288" r:id="rId16"/>
    <p:sldId id="262" r:id="rId17"/>
    <p:sldId id="263" r:id="rId18"/>
    <p:sldId id="289" r:id="rId19"/>
    <p:sldId id="264" r:id="rId20"/>
    <p:sldId id="290" r:id="rId21"/>
    <p:sldId id="265" r:id="rId22"/>
    <p:sldId id="266" r:id="rId23"/>
    <p:sldId id="267" r:id="rId24"/>
    <p:sldId id="268" r:id="rId25"/>
    <p:sldId id="269" r:id="rId26"/>
    <p:sldId id="292" r:id="rId27"/>
  </p:sldIdLst>
  <p:sldSz cx="9144000" cy="6858000" type="screen4x3"/>
  <p:notesSz cx="6858000" cy="9945688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6" autoAdjust="0"/>
    <p:restoredTop sz="94669" autoAdjust="0"/>
  </p:normalViewPr>
  <p:slideViewPr>
    <p:cSldViewPr>
      <p:cViewPr varScale="1">
        <p:scale>
          <a:sx n="87" d="100"/>
          <a:sy n="87" d="100"/>
        </p:scale>
        <p:origin x="-1470" y="-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126" y="103572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7" cy="497285"/>
          </a:xfrm>
          <a:prstGeom prst="rect">
            <a:avLst/>
          </a:prstGeom>
        </p:spPr>
        <p:txBody>
          <a:bodyPr vert="horz" lIns="92162" tIns="46081" rIns="92162" bIns="46081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3852" y="0"/>
            <a:ext cx="2972547" cy="497285"/>
          </a:xfrm>
          <a:prstGeom prst="rect">
            <a:avLst/>
          </a:prstGeom>
        </p:spPr>
        <p:txBody>
          <a:bodyPr vert="horz" lIns="92162" tIns="46081" rIns="92162" bIns="46081" rtlCol="0"/>
          <a:lstStyle>
            <a:lvl1pPr algn="r">
              <a:defRPr sz="1200"/>
            </a:lvl1pPr>
          </a:lstStyle>
          <a:p>
            <a:fld id="{EA760541-A145-4847-9AF0-F528F2F33E54}" type="datetimeFigureOut">
              <a:rPr lang="fr-FR" smtClean="0"/>
              <a:t>26/09/2024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6805"/>
            <a:ext cx="2972547" cy="497285"/>
          </a:xfrm>
          <a:prstGeom prst="rect">
            <a:avLst/>
          </a:prstGeom>
        </p:spPr>
        <p:txBody>
          <a:bodyPr vert="horz" lIns="92162" tIns="46081" rIns="92162" bIns="46081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3852" y="9446805"/>
            <a:ext cx="2972547" cy="497285"/>
          </a:xfrm>
          <a:prstGeom prst="rect">
            <a:avLst/>
          </a:prstGeom>
        </p:spPr>
        <p:txBody>
          <a:bodyPr vert="horz" lIns="92162" tIns="46081" rIns="92162" bIns="46081" rtlCol="0" anchor="b"/>
          <a:lstStyle>
            <a:lvl1pPr algn="r">
              <a:defRPr sz="1200"/>
            </a:lvl1pPr>
          </a:lstStyle>
          <a:p>
            <a:fld id="{1B5C6C6E-DB75-4F4B-ABE8-91986E731D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3936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1" y="0"/>
            <a:ext cx="6858000" cy="99456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162" tIns="46081" rIns="92162" bIns="46081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fr-FR" altLang="fr-FR"/>
          </a:p>
        </p:txBody>
      </p:sp>
      <p:sp>
        <p:nvSpPr>
          <p:cNvPr id="2051" name="AutoShape 2"/>
          <p:cNvSpPr>
            <a:spLocks noChangeArrowheads="1"/>
          </p:cNvSpPr>
          <p:nvPr/>
        </p:nvSpPr>
        <p:spPr bwMode="auto">
          <a:xfrm>
            <a:off x="1" y="0"/>
            <a:ext cx="6858000" cy="99456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162" tIns="46081" rIns="92162" bIns="46081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fr-FR" altLang="fr-FR"/>
          </a:p>
        </p:txBody>
      </p:sp>
      <p:sp>
        <p:nvSpPr>
          <p:cNvPr id="2052" name="AutoShape 3"/>
          <p:cNvSpPr>
            <a:spLocks noChangeArrowheads="1"/>
          </p:cNvSpPr>
          <p:nvPr/>
        </p:nvSpPr>
        <p:spPr bwMode="auto">
          <a:xfrm>
            <a:off x="1" y="0"/>
            <a:ext cx="6858000" cy="99456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162" tIns="46081" rIns="92162" bIns="46081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fr-FR" altLang="fr-FR"/>
          </a:p>
        </p:txBody>
      </p:sp>
      <p:sp>
        <p:nvSpPr>
          <p:cNvPr id="2053" name="AutoShape 4"/>
          <p:cNvSpPr>
            <a:spLocks noChangeArrowheads="1"/>
          </p:cNvSpPr>
          <p:nvPr/>
        </p:nvSpPr>
        <p:spPr bwMode="auto">
          <a:xfrm>
            <a:off x="1" y="0"/>
            <a:ext cx="6858000" cy="99456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162" tIns="46081" rIns="92162" bIns="46081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fr-FR" altLang="fr-FR"/>
          </a:p>
        </p:txBody>
      </p:sp>
      <p:sp>
        <p:nvSpPr>
          <p:cNvPr id="2054" name="AutoShape 5"/>
          <p:cNvSpPr>
            <a:spLocks noChangeArrowheads="1"/>
          </p:cNvSpPr>
          <p:nvPr/>
        </p:nvSpPr>
        <p:spPr bwMode="auto">
          <a:xfrm>
            <a:off x="1" y="0"/>
            <a:ext cx="6858000" cy="99456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162" tIns="46081" rIns="92162" bIns="46081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fr-FR" altLang="fr-FR"/>
          </a:p>
        </p:txBody>
      </p:sp>
      <p:sp>
        <p:nvSpPr>
          <p:cNvPr id="2055" name="AutoShape 6"/>
          <p:cNvSpPr>
            <a:spLocks noChangeArrowheads="1"/>
          </p:cNvSpPr>
          <p:nvPr/>
        </p:nvSpPr>
        <p:spPr bwMode="auto">
          <a:xfrm>
            <a:off x="1" y="0"/>
            <a:ext cx="6858000" cy="99456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162" tIns="46081" rIns="92162" bIns="46081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fr-FR" altLang="fr-FR"/>
          </a:p>
        </p:txBody>
      </p:sp>
      <p:sp>
        <p:nvSpPr>
          <p:cNvPr id="2056" name="AutoShape 7"/>
          <p:cNvSpPr>
            <a:spLocks noChangeArrowheads="1"/>
          </p:cNvSpPr>
          <p:nvPr/>
        </p:nvSpPr>
        <p:spPr bwMode="auto">
          <a:xfrm>
            <a:off x="1" y="0"/>
            <a:ext cx="6858000" cy="99456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162" tIns="46081" rIns="92162" bIns="46081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fr-FR" altLang="fr-FR"/>
          </a:p>
        </p:txBody>
      </p:sp>
      <p:sp>
        <p:nvSpPr>
          <p:cNvPr id="2057" name="AutoShape 8"/>
          <p:cNvSpPr>
            <a:spLocks noChangeArrowheads="1"/>
          </p:cNvSpPr>
          <p:nvPr/>
        </p:nvSpPr>
        <p:spPr bwMode="auto">
          <a:xfrm>
            <a:off x="1" y="0"/>
            <a:ext cx="6858000" cy="99456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162" tIns="46081" rIns="92162" bIns="46081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fr-FR" altLang="fr-FR"/>
          </a:p>
        </p:txBody>
      </p:sp>
      <p:sp>
        <p:nvSpPr>
          <p:cNvPr id="2058" name="AutoShape 9"/>
          <p:cNvSpPr>
            <a:spLocks noChangeArrowheads="1"/>
          </p:cNvSpPr>
          <p:nvPr/>
        </p:nvSpPr>
        <p:spPr bwMode="auto">
          <a:xfrm>
            <a:off x="1" y="0"/>
            <a:ext cx="6858000" cy="99456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162" tIns="46081" rIns="92162" bIns="46081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fr-FR" altLang="fr-FR"/>
          </a:p>
        </p:txBody>
      </p:sp>
      <p:sp>
        <p:nvSpPr>
          <p:cNvPr id="2059" name="AutoShape 10"/>
          <p:cNvSpPr>
            <a:spLocks noChangeArrowheads="1"/>
          </p:cNvSpPr>
          <p:nvPr/>
        </p:nvSpPr>
        <p:spPr bwMode="auto">
          <a:xfrm>
            <a:off x="1" y="0"/>
            <a:ext cx="6858000" cy="99456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162" tIns="46081" rIns="92162" bIns="46081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fr-FR" altLang="fr-FR"/>
          </a:p>
        </p:txBody>
      </p:sp>
      <p:sp>
        <p:nvSpPr>
          <p:cNvPr id="2060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55650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724202"/>
            <a:ext cx="5468938" cy="445656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altLang="fr-FR" noProof="0"/>
          </a:p>
        </p:txBody>
      </p:sp>
    </p:spTree>
    <p:extLst>
      <p:ext uri="{BB962C8B-B14F-4D97-AF65-F5344CB8AC3E}">
        <p14:creationId xmlns:p14="http://schemas.microsoft.com/office/powerpoint/2010/main" val="3030483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5650"/>
            <a:ext cx="4972050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1" y="4724203"/>
            <a:ext cx="5486400" cy="44755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5650"/>
            <a:ext cx="4972050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1" y="4724203"/>
            <a:ext cx="5486400" cy="44755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5650"/>
            <a:ext cx="4972050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1" y="4724203"/>
            <a:ext cx="5486400" cy="44755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3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1" y="4724203"/>
            <a:ext cx="5486400" cy="44755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5650"/>
            <a:ext cx="4972050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1" y="4724203"/>
            <a:ext cx="5486400" cy="44755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5650"/>
            <a:ext cx="4972050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1" y="4724203"/>
            <a:ext cx="5486400" cy="44755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5650"/>
            <a:ext cx="4972050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1" y="4724203"/>
            <a:ext cx="5486400" cy="44755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5650"/>
            <a:ext cx="4972050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1" y="4724203"/>
            <a:ext cx="5486400" cy="44755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5650"/>
            <a:ext cx="4972050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1" y="4724203"/>
            <a:ext cx="5486400" cy="44755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755650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1638" cy="44703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755650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7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1" y="4724202"/>
            <a:ext cx="5483225" cy="447210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5650"/>
            <a:ext cx="4972050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1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1" y="4724203"/>
            <a:ext cx="5486400" cy="44755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5650"/>
            <a:ext cx="4972050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1" y="4724203"/>
            <a:ext cx="5486400" cy="44755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755650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67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1" y="4724202"/>
            <a:ext cx="5483225" cy="447210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755650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67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1" y="4724202"/>
            <a:ext cx="5483225" cy="447210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5650"/>
            <a:ext cx="4972050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1" y="4724203"/>
            <a:ext cx="5486400" cy="44755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755650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3"/>
            <a:ext cx="5480050" cy="446865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5650"/>
            <a:ext cx="4972050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1" y="4724203"/>
            <a:ext cx="5486400" cy="44755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5650"/>
            <a:ext cx="4972050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1" y="4724203"/>
            <a:ext cx="5486400" cy="44755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5650"/>
            <a:ext cx="4972050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1" y="4724203"/>
            <a:ext cx="5486400" cy="44755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5650"/>
            <a:ext cx="4972050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1" y="4724203"/>
            <a:ext cx="5486400" cy="44755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5650"/>
            <a:ext cx="4972050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1" y="4724203"/>
            <a:ext cx="5486400" cy="44755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B24F80-9248-4D25-B641-13BAE599FE4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39574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946511-4FBF-4239-9CB5-8B6950FB6CC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17082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6700" y="274638"/>
            <a:ext cx="2052638" cy="5834062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07100" cy="583406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A3DBD2-9078-4C47-82E7-490697528FE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99625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2138" cy="1125537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A0CBD2-D433-40EB-905C-8F5EA78ADED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2660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15BBD2-949E-4469-B9FE-8B6914B5192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66037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1EEB17-6833-48CC-AA03-D4978511552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73844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29075" cy="45085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38675" y="1600200"/>
            <a:ext cx="4030663" cy="45085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508A4B-227F-4AAC-91A7-74E9C43855E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97532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A5F197-4245-4D2D-8191-F29A19110C3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5694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FABCF3-E8CB-4269-B54D-95EB654E27A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80025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9654C-57DE-448B-BCD9-9009FAD95B8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38332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1F1DE8-EEB1-46DA-B678-297B1FA6E1FC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61273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922378-010F-4A98-A331-3299A27BE25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26553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12138" cy="1125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12138" cy="450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  <a:p>
            <a:pPr lvl="4"/>
            <a:r>
              <a:rPr lang="en-GB" altLang="fr-FR"/>
              <a:t>Huitième niveau de plan</a:t>
            </a:r>
          </a:p>
          <a:p>
            <a:pPr lvl="4"/>
            <a:r>
              <a:rPr lang="en-GB" altLang="fr-FR"/>
              <a:t>Neuvième niveau de plan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16138" cy="4587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78138" cy="4587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16138" cy="4587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0CC1C783-8ECD-4D09-A81E-DE4DF56A2FD3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981075"/>
            <a:ext cx="7772400" cy="1368425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dirty="0"/>
              <a:t>Les séjours solidaires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403350" y="2492375"/>
            <a:ext cx="6400800" cy="3384897"/>
          </a:xfrm>
        </p:spPr>
        <p:txBody>
          <a:bodyPr/>
          <a:lstStyle/>
          <a:p>
            <a:pPr marL="0" indent="0" algn="ctr" eaLnBrk="1" hangingPunct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dirty="0"/>
              <a:t>BSV</a:t>
            </a:r>
          </a:p>
          <a:p>
            <a:pPr marL="0" indent="0" algn="ctr" eaLnBrk="1" hangingPunct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dirty="0"/>
              <a:t>Bourse Solidarité Vacances </a:t>
            </a:r>
          </a:p>
          <a:p>
            <a:pPr marL="0" indent="0" algn="ctr" eaLnBrk="1" hangingPunct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dirty="0">
                <a:solidFill>
                  <a:srgbClr val="FF3300"/>
                </a:solidFill>
              </a:rPr>
              <a:t>651 participants en 2023</a:t>
            </a:r>
          </a:p>
          <a:p>
            <a:pPr marL="0" indent="0" algn="ctr" eaLnBrk="1" hangingPunct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dirty="0"/>
              <a:t>SEV</a:t>
            </a:r>
          </a:p>
          <a:p>
            <a:pPr marL="0" indent="0" algn="ctr" eaLnBrk="1" hangingPunct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dirty="0"/>
              <a:t>Séniors En Vacances </a:t>
            </a:r>
            <a:br>
              <a:rPr lang="fr-FR" altLang="fr-FR" dirty="0"/>
            </a:br>
            <a:r>
              <a:rPr lang="fr-FR" altLang="fr-FR" dirty="0">
                <a:solidFill>
                  <a:srgbClr val="FF0000"/>
                </a:solidFill>
              </a:rPr>
              <a:t>environ 2 5</a:t>
            </a:r>
            <a:r>
              <a:rPr lang="fr-FR" altLang="fr-FR" dirty="0">
                <a:solidFill>
                  <a:srgbClr val="FF3300"/>
                </a:solidFill>
              </a:rPr>
              <a:t>00 en 2023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Grp="1" noChangeArrowheads="1"/>
          </p:cNvSpPr>
          <p:nvPr>
            <p:ph type="title"/>
          </p:nvPr>
        </p:nvSpPr>
        <p:spPr>
          <a:xfrm>
            <a:off x="684213" y="692150"/>
            <a:ext cx="7772400" cy="1223963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/>
              <a:t>BSV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611188" y="1989138"/>
            <a:ext cx="7993062" cy="3960812"/>
          </a:xfrm>
        </p:spPr>
        <p:txBody>
          <a:bodyPr/>
          <a:lstStyle/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800" dirty="0"/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La Fédération organise les séjours de telle manière que chaque groupe est un accompagnant. </a:t>
            </a:r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800" dirty="0"/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L’accompagnant réalise cette tache bénévolement et donc paye son séjour.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D6E1E61D-65B0-D8EE-1AA3-8A8F4EE5F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BSV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B6909E5E-1A9A-F50F-C727-A7DB2F437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r>
              <a:rPr lang="fr-FR" dirty="0"/>
              <a:t>Les associations :</a:t>
            </a:r>
          </a:p>
          <a:p>
            <a:pPr marL="457200" indent="-457200">
              <a:buFontTx/>
              <a:buChar char="-"/>
            </a:pPr>
            <a:r>
              <a:rPr lang="fr-FR" dirty="0"/>
              <a:t>sollicitent les candidatures,</a:t>
            </a:r>
          </a:p>
          <a:p>
            <a:pPr marL="457200" indent="-457200">
              <a:buFontTx/>
              <a:buChar char="-"/>
            </a:pPr>
            <a:r>
              <a:rPr lang="fr-FR" dirty="0"/>
              <a:t>montent les dossiers,</a:t>
            </a:r>
          </a:p>
          <a:p>
            <a:pPr marL="457200" indent="-457200">
              <a:buFontTx/>
              <a:buChar char="-"/>
            </a:pPr>
            <a:r>
              <a:rPr lang="fr-FR" dirty="0"/>
              <a:t>centralisent les paiements et effectuent un versement global à la Fédération</a:t>
            </a:r>
          </a:p>
        </p:txBody>
      </p:sp>
    </p:spTree>
    <p:extLst>
      <p:ext uri="{BB962C8B-B14F-4D97-AF65-F5344CB8AC3E}">
        <p14:creationId xmlns:p14="http://schemas.microsoft.com/office/powerpoint/2010/main" val="69650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>
          <a:xfrm>
            <a:off x="683568" y="548681"/>
            <a:ext cx="7772400" cy="1008111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dirty="0" smtClean="0"/>
              <a:t>BSV</a:t>
            </a:r>
            <a:endParaRPr lang="fr-FR" altLang="fr-FR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042988" y="1556792"/>
            <a:ext cx="7129462" cy="4464496"/>
          </a:xfrm>
        </p:spPr>
        <p:txBody>
          <a:bodyPr/>
          <a:lstStyle/>
          <a:p>
            <a:pPr algn="ctr"/>
            <a:r>
              <a:rPr lang="fr-FR" sz="3600" dirty="0" smtClean="0"/>
              <a:t>En conclusion, avec BSV, LSR</a:t>
            </a:r>
          </a:p>
          <a:p>
            <a:r>
              <a:rPr lang="fr-FR" sz="3600" dirty="0" smtClean="0"/>
              <a:t>- lutte </a:t>
            </a:r>
            <a:r>
              <a:rPr lang="fr-FR" sz="3600" dirty="0"/>
              <a:t>contre </a:t>
            </a:r>
            <a:r>
              <a:rPr lang="fr-FR" sz="3600" dirty="0" smtClean="0"/>
              <a:t>l’exclusion,</a:t>
            </a:r>
            <a:endParaRPr lang="fr-FR" sz="3600" dirty="0"/>
          </a:p>
          <a:p>
            <a:pPr marL="571500" indent="-571500">
              <a:buFontTx/>
              <a:buChar char="-"/>
            </a:pPr>
            <a:r>
              <a:rPr lang="fr-FR" sz="3600" dirty="0" smtClean="0"/>
              <a:t>crée </a:t>
            </a:r>
            <a:r>
              <a:rPr lang="fr-FR" sz="3600" dirty="0"/>
              <a:t>du lien </a:t>
            </a:r>
            <a:r>
              <a:rPr lang="fr-FR" sz="3600" dirty="0" smtClean="0"/>
              <a:t>social,</a:t>
            </a:r>
          </a:p>
          <a:p>
            <a:pPr marL="571500" indent="-571500">
              <a:buFontTx/>
              <a:buChar char="-"/>
            </a:pPr>
            <a:r>
              <a:rPr lang="fr-FR" sz="3600" dirty="0"/>
              <a:t>a</a:t>
            </a:r>
            <a:r>
              <a:rPr lang="fr-FR" sz="3600" dirty="0" smtClean="0"/>
              <a:t>git pour la solidarité</a:t>
            </a:r>
            <a:r>
              <a:rPr lang="fr-FR" sz="3600" dirty="0" smtClean="0"/>
              <a:t>.</a:t>
            </a:r>
          </a:p>
          <a:p>
            <a:pPr marL="0" indent="0"/>
            <a:r>
              <a:rPr lang="fr-FR" sz="3600" dirty="0" smtClean="0"/>
              <a:t>L’avenir des BSV repose sur la prise en compte par l’ensemble des associations</a:t>
            </a:r>
            <a:endParaRPr lang="fr-FR" sz="3600" dirty="0" smtClean="0"/>
          </a:p>
        </p:txBody>
      </p:sp>
    </p:spTree>
    <p:extLst>
      <p:ext uri="{BB962C8B-B14F-4D97-AF65-F5344CB8AC3E}">
        <p14:creationId xmlns:p14="http://schemas.microsoft.com/office/powerpoint/2010/main" val="15901450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>
          <a:xfrm>
            <a:off x="683568" y="764704"/>
            <a:ext cx="7772400" cy="1223963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/>
              <a:t>SEV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042988" y="1989138"/>
            <a:ext cx="7129462" cy="3624262"/>
          </a:xfrm>
        </p:spPr>
        <p:txBody>
          <a:bodyPr/>
          <a:lstStyle/>
          <a:p>
            <a:pPr marL="0" indent="0" algn="ctr" eaLnBrk="1" hangingPunct="1">
              <a:spcBef>
                <a:spcPts val="8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3400" dirty="0"/>
              <a:t>L’offre séniors en vacances a été créée en 2004 par le comité interministériel du tourisme. </a:t>
            </a:r>
          </a:p>
          <a:p>
            <a:pPr marL="0" indent="0" algn="ctr" eaLnBrk="1" hangingPunct="1">
              <a:spcBef>
                <a:spcPts val="8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3400" dirty="0"/>
              <a:t>Elle fut mise en place pour la première fois en 2007.</a:t>
            </a:r>
          </a:p>
          <a:p>
            <a:pPr marL="0" indent="0" algn="ctr" eaLnBrk="1" hangingPunct="1">
              <a:spcBef>
                <a:spcPts val="8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3400" dirty="0"/>
              <a:t>Elle est gérée par les associations.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92150"/>
            <a:ext cx="7772400" cy="1223963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/>
              <a:t>SEV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755576" y="1989138"/>
            <a:ext cx="7632848" cy="3624262"/>
          </a:xfrm>
        </p:spPr>
        <p:txBody>
          <a:bodyPr/>
          <a:lstStyle/>
          <a:p>
            <a:pPr marL="0" indent="0" algn="ctr" eaLnBrk="1" hangingPunct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b="1" dirty="0"/>
              <a:t>Conditions d’éligibilité au programme:</a:t>
            </a:r>
          </a:p>
          <a:p>
            <a:pPr marL="0" indent="0" eaLnBrk="1" hangingPunct="1">
              <a:spcBef>
                <a:spcPts val="850"/>
              </a:spcBef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3400" dirty="0"/>
              <a:t> Etre âgé de 60 ans et plus</a:t>
            </a:r>
          </a:p>
          <a:p>
            <a:pPr marL="0" indent="0" eaLnBrk="1" hangingPunct="1">
              <a:spcBef>
                <a:spcPts val="850"/>
              </a:spcBef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3400" dirty="0"/>
              <a:t> Etre retraité</a:t>
            </a:r>
          </a:p>
          <a:p>
            <a:pPr marL="0" indent="0" eaLnBrk="1" hangingPunct="1">
              <a:spcBef>
                <a:spcPts val="850"/>
              </a:spcBef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3400" dirty="0"/>
              <a:t> Résider en France</a:t>
            </a:r>
          </a:p>
          <a:p>
            <a:pPr marL="0" indent="0" eaLnBrk="1" hangingPunct="1">
              <a:spcBef>
                <a:spcPts val="850"/>
              </a:spcBef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3400" dirty="0"/>
              <a:t> Etre adhérent à LSR</a:t>
            </a:r>
          </a:p>
          <a:p>
            <a:pPr marL="0" indent="0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3400" dirty="0"/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3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BDC227FA-4FF3-0BDB-A288-79786A877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SEV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10D25E7E-18EF-BE8A-C24D-E76BFFD820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altLang="fr-FR" b="1" dirty="0" smtClean="0"/>
              <a:t>Conditions d ’éligibilité à l’aide:</a:t>
            </a:r>
          </a:p>
          <a:p>
            <a:r>
              <a:rPr lang="fr-FR" altLang="fr-FR" sz="3200" dirty="0" smtClean="0"/>
              <a:t>Les </a:t>
            </a:r>
            <a:r>
              <a:rPr lang="fr-FR" altLang="fr-FR" sz="3200" dirty="0"/>
              <a:t>retraités dont le revenu imposable, mentionné sur l’avis d’imposition </a:t>
            </a:r>
            <a:r>
              <a:rPr lang="fr-FR" altLang="fr-FR" sz="3200" dirty="0" smtClean="0"/>
              <a:t>2023 </a:t>
            </a:r>
            <a:r>
              <a:rPr lang="fr-FR" altLang="fr-FR" sz="3200" dirty="0"/>
              <a:t>sur les revenus </a:t>
            </a:r>
            <a:r>
              <a:rPr lang="fr-FR" altLang="fr-FR" sz="3200" dirty="0" smtClean="0"/>
              <a:t>2022, </a:t>
            </a:r>
            <a:r>
              <a:rPr lang="fr-FR" altLang="fr-FR" sz="3200" dirty="0"/>
              <a:t>est inférieur au montant indiqué dans le tableau ci-dessous en fonction du nombre de parts fiscales: (tableau applicable aux SEV </a:t>
            </a:r>
            <a:r>
              <a:rPr lang="fr-FR" altLang="fr-FR" sz="3200" dirty="0" smtClean="0"/>
              <a:t>2024)</a:t>
            </a:r>
            <a:endParaRPr lang="fr-FR" altLang="fr-FR" sz="32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6076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"/>
          <p:cNvGrpSpPr>
            <a:grpSpLocks/>
          </p:cNvGrpSpPr>
          <p:nvPr/>
        </p:nvGrpSpPr>
        <p:grpSpPr bwMode="auto">
          <a:xfrm>
            <a:off x="258763" y="1460500"/>
            <a:ext cx="8529637" cy="4727575"/>
            <a:chOff x="163" y="920"/>
            <a:chExt cx="5373" cy="2978"/>
          </a:xfrm>
        </p:grpSpPr>
        <p:sp>
          <p:nvSpPr>
            <p:cNvPr id="13315" name="Rectangle 2"/>
            <p:cNvSpPr>
              <a:spLocks noChangeArrowheads="1"/>
            </p:cNvSpPr>
            <p:nvPr/>
          </p:nvSpPr>
          <p:spPr bwMode="auto">
            <a:xfrm>
              <a:off x="163" y="920"/>
              <a:ext cx="718" cy="989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0120" rIns="90000" bIns="46800" anchor="ctr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54000"/>
                </a:lnSpc>
                <a:buClrTx/>
                <a:buFontTx/>
                <a:buNone/>
              </a:pPr>
              <a:r>
                <a:rPr lang="fr-FR" altLang="fr-FR" sz="1500">
                  <a:solidFill>
                    <a:srgbClr val="000000"/>
                  </a:solidFill>
                  <a:latin typeface="Times New Roman" pitchFamily="16" charset="0"/>
                  <a:cs typeface="Segoe UI" charset="0"/>
                </a:rPr>
                <a:t>Nombre de parts</a:t>
              </a:r>
            </a:p>
            <a:p>
              <a:pPr algn="ctr" eaLnBrk="1" hangingPunct="1">
                <a:lnSpc>
                  <a:spcPct val="54000"/>
                </a:lnSpc>
                <a:buClrTx/>
                <a:buFontTx/>
                <a:buNone/>
              </a:pPr>
              <a:r>
                <a:rPr lang="fr-FR" altLang="fr-FR" sz="1500">
                  <a:solidFill>
                    <a:srgbClr val="000000"/>
                  </a:solidFill>
                  <a:latin typeface="Times New Roman" pitchFamily="16" charset="0"/>
                  <a:cs typeface="Segoe UI" charset="0"/>
                </a:rPr>
                <a:t> fiscales</a:t>
              </a:r>
            </a:p>
          </p:txBody>
        </p:sp>
        <p:sp>
          <p:nvSpPr>
            <p:cNvPr id="13316" name="Rectangle 3"/>
            <p:cNvSpPr>
              <a:spLocks noChangeArrowheads="1"/>
            </p:cNvSpPr>
            <p:nvPr/>
          </p:nvSpPr>
          <p:spPr bwMode="auto">
            <a:xfrm>
              <a:off x="884" y="920"/>
              <a:ext cx="757" cy="989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2640" rIns="90000" bIns="46800" anchor="ctr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58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1</a:t>
              </a:r>
            </a:p>
          </p:txBody>
        </p:sp>
        <p:sp>
          <p:nvSpPr>
            <p:cNvPr id="13317" name="Rectangle 4"/>
            <p:cNvSpPr>
              <a:spLocks noChangeArrowheads="1"/>
            </p:cNvSpPr>
            <p:nvPr/>
          </p:nvSpPr>
          <p:spPr bwMode="auto">
            <a:xfrm>
              <a:off x="1644" y="920"/>
              <a:ext cx="737" cy="989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2640" rIns="90000" bIns="46800" anchor="ctr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58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1,5</a:t>
              </a:r>
            </a:p>
          </p:txBody>
        </p:sp>
        <p:sp>
          <p:nvSpPr>
            <p:cNvPr id="13318" name="Rectangle 5"/>
            <p:cNvSpPr>
              <a:spLocks noChangeArrowheads="1"/>
            </p:cNvSpPr>
            <p:nvPr/>
          </p:nvSpPr>
          <p:spPr bwMode="auto">
            <a:xfrm>
              <a:off x="2384" y="920"/>
              <a:ext cx="737" cy="989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2640" rIns="90000" bIns="46800" anchor="ctr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58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2</a:t>
              </a:r>
            </a:p>
          </p:txBody>
        </p:sp>
        <p:sp>
          <p:nvSpPr>
            <p:cNvPr id="13319" name="Rectangle 6"/>
            <p:cNvSpPr>
              <a:spLocks noChangeArrowheads="1"/>
            </p:cNvSpPr>
            <p:nvPr/>
          </p:nvSpPr>
          <p:spPr bwMode="auto">
            <a:xfrm>
              <a:off x="3122" y="920"/>
              <a:ext cx="737" cy="989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2640" rIns="90000" bIns="46800" anchor="ctr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58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2,5</a:t>
              </a:r>
            </a:p>
          </p:txBody>
        </p:sp>
        <p:sp>
          <p:nvSpPr>
            <p:cNvPr id="13320" name="Rectangle 7"/>
            <p:cNvSpPr>
              <a:spLocks noChangeArrowheads="1"/>
            </p:cNvSpPr>
            <p:nvPr/>
          </p:nvSpPr>
          <p:spPr bwMode="auto">
            <a:xfrm>
              <a:off x="3862" y="920"/>
              <a:ext cx="737" cy="989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2640" rIns="90000" bIns="46800" anchor="ctr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58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3</a:t>
              </a:r>
            </a:p>
          </p:txBody>
        </p:sp>
        <p:sp>
          <p:nvSpPr>
            <p:cNvPr id="13321" name="Rectangle 8"/>
            <p:cNvSpPr>
              <a:spLocks noChangeArrowheads="1"/>
            </p:cNvSpPr>
            <p:nvPr/>
          </p:nvSpPr>
          <p:spPr bwMode="auto">
            <a:xfrm>
              <a:off x="4603" y="920"/>
              <a:ext cx="931" cy="989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fr-FR" altLang="fr-FR"/>
            </a:p>
          </p:txBody>
        </p:sp>
        <p:sp>
          <p:nvSpPr>
            <p:cNvPr id="13322" name="Rectangle 9"/>
            <p:cNvSpPr>
              <a:spLocks noChangeArrowheads="1"/>
            </p:cNvSpPr>
            <p:nvPr/>
          </p:nvSpPr>
          <p:spPr bwMode="auto">
            <a:xfrm>
              <a:off x="163" y="1913"/>
              <a:ext cx="718" cy="98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8040" rIns="90000" bIns="46800" anchor="ctr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54000"/>
                </a:lnSpc>
                <a:buClrTx/>
                <a:buFontTx/>
                <a:buNone/>
              </a:pPr>
              <a:r>
                <a:rPr lang="fr-FR" altLang="fr-FR" sz="2400">
                  <a:solidFill>
                    <a:srgbClr val="000000"/>
                  </a:solidFill>
                  <a:latin typeface="Times New Roman" pitchFamily="16" charset="0"/>
                  <a:cs typeface="Segoe UI" charset="0"/>
                </a:rPr>
                <a:t> </a:t>
              </a:r>
              <a:r>
                <a:rPr lang="fr-FR" altLang="fr-FR" sz="1500">
                  <a:solidFill>
                    <a:srgbClr val="000000"/>
                  </a:solidFill>
                  <a:latin typeface="Times New Roman" pitchFamily="16" charset="0"/>
                  <a:cs typeface="Segoe UI" charset="0"/>
                </a:rPr>
                <a:t>Personne seule</a:t>
              </a:r>
            </a:p>
          </p:txBody>
        </p:sp>
        <p:sp>
          <p:nvSpPr>
            <p:cNvPr id="13323" name="Rectangle 10"/>
            <p:cNvSpPr>
              <a:spLocks noChangeArrowheads="1"/>
            </p:cNvSpPr>
            <p:nvPr/>
          </p:nvSpPr>
          <p:spPr bwMode="auto">
            <a:xfrm>
              <a:off x="884" y="1913"/>
              <a:ext cx="757" cy="98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2640" rIns="90000" bIns="46800" anchor="ctr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58000"/>
                </a:lnSpc>
                <a:buClrTx/>
                <a:buFontTx/>
                <a:buNone/>
              </a:pPr>
              <a:r>
                <a:rPr lang="fr-FR" altLang="fr-FR" dirty="0" smtClean="0">
                  <a:solidFill>
                    <a:srgbClr val="000000"/>
                  </a:solidFill>
                  <a:ea typeface="Microsoft YaHei" charset="-122"/>
                </a:rPr>
                <a:t>15991€</a:t>
              </a:r>
              <a:endParaRPr lang="fr-FR" altLang="fr-FR" dirty="0">
                <a:solidFill>
                  <a:srgbClr val="000000"/>
                </a:solidFill>
                <a:ea typeface="Microsoft YaHei" charset="-122"/>
              </a:endParaRPr>
            </a:p>
          </p:txBody>
        </p:sp>
        <p:sp>
          <p:nvSpPr>
            <p:cNvPr id="13324" name="Rectangle 11"/>
            <p:cNvSpPr>
              <a:spLocks noChangeArrowheads="1"/>
            </p:cNvSpPr>
            <p:nvPr/>
          </p:nvSpPr>
          <p:spPr bwMode="auto">
            <a:xfrm>
              <a:off x="1644" y="1913"/>
              <a:ext cx="737" cy="98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2640" rIns="90000" bIns="46800" anchor="ctr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58000"/>
                </a:lnSpc>
                <a:buClrTx/>
                <a:buFontTx/>
                <a:buNone/>
              </a:pPr>
              <a:r>
                <a:rPr lang="fr-FR" altLang="fr-FR" dirty="0" smtClean="0">
                  <a:solidFill>
                    <a:srgbClr val="000000"/>
                  </a:solidFill>
                  <a:ea typeface="Microsoft YaHei" charset="-122"/>
                </a:rPr>
                <a:t>21380€</a:t>
              </a:r>
              <a:endParaRPr lang="fr-FR" altLang="fr-FR" dirty="0">
                <a:solidFill>
                  <a:srgbClr val="000000"/>
                </a:solidFill>
                <a:ea typeface="Microsoft YaHei" charset="-122"/>
              </a:endParaRPr>
            </a:p>
          </p:txBody>
        </p:sp>
        <p:sp>
          <p:nvSpPr>
            <p:cNvPr id="13325" name="Rectangle 12"/>
            <p:cNvSpPr>
              <a:spLocks noChangeArrowheads="1"/>
            </p:cNvSpPr>
            <p:nvPr/>
          </p:nvSpPr>
          <p:spPr bwMode="auto">
            <a:xfrm>
              <a:off x="2384" y="1913"/>
              <a:ext cx="737" cy="98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2640" rIns="90000" bIns="46800" anchor="ctr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58000"/>
                </a:lnSpc>
                <a:buClrTx/>
                <a:buFontTx/>
                <a:buNone/>
              </a:pPr>
              <a:r>
                <a:rPr lang="fr-FR" altLang="fr-FR" dirty="0" smtClean="0">
                  <a:solidFill>
                    <a:srgbClr val="000000"/>
                  </a:solidFill>
                  <a:ea typeface="Microsoft YaHei" charset="-122"/>
                </a:rPr>
                <a:t>26768€</a:t>
              </a:r>
              <a:endParaRPr lang="fr-FR" altLang="fr-FR" dirty="0">
                <a:solidFill>
                  <a:srgbClr val="000000"/>
                </a:solidFill>
                <a:ea typeface="Microsoft YaHei" charset="-122"/>
              </a:endParaRPr>
            </a:p>
          </p:txBody>
        </p:sp>
        <p:sp>
          <p:nvSpPr>
            <p:cNvPr id="13326" name="Rectangle 13"/>
            <p:cNvSpPr>
              <a:spLocks noChangeArrowheads="1"/>
            </p:cNvSpPr>
            <p:nvPr/>
          </p:nvSpPr>
          <p:spPr bwMode="auto">
            <a:xfrm>
              <a:off x="3122" y="1913"/>
              <a:ext cx="737" cy="98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2640" rIns="90000" bIns="46800" anchor="ctr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58000"/>
                </a:lnSpc>
                <a:buClrTx/>
                <a:buFontTx/>
                <a:buNone/>
              </a:pPr>
              <a:r>
                <a:rPr lang="fr-FR" altLang="fr-FR" dirty="0" smtClean="0">
                  <a:solidFill>
                    <a:srgbClr val="000000"/>
                  </a:solidFill>
                  <a:ea typeface="Microsoft YaHei" charset="-122"/>
                </a:rPr>
                <a:t>32157€</a:t>
              </a:r>
              <a:endParaRPr lang="fr-FR" altLang="fr-FR" dirty="0">
                <a:solidFill>
                  <a:srgbClr val="000000"/>
                </a:solidFill>
                <a:ea typeface="Microsoft YaHei" charset="-122"/>
              </a:endParaRPr>
            </a:p>
          </p:txBody>
        </p:sp>
        <p:sp>
          <p:nvSpPr>
            <p:cNvPr id="13327" name="Rectangle 14"/>
            <p:cNvSpPr>
              <a:spLocks noChangeArrowheads="1"/>
            </p:cNvSpPr>
            <p:nvPr/>
          </p:nvSpPr>
          <p:spPr bwMode="auto">
            <a:xfrm>
              <a:off x="3862" y="1913"/>
              <a:ext cx="737" cy="98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2640" rIns="90000" bIns="46800" anchor="ctr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58000"/>
                </a:lnSpc>
                <a:buClrTx/>
                <a:buFontTx/>
                <a:buNone/>
              </a:pPr>
              <a:r>
                <a:rPr lang="fr-FR" altLang="fr-FR" dirty="0" smtClean="0">
                  <a:solidFill>
                    <a:srgbClr val="000000"/>
                  </a:solidFill>
                  <a:ea typeface="Microsoft YaHei" charset="-122"/>
                </a:rPr>
                <a:t>37545€</a:t>
              </a:r>
              <a:endParaRPr lang="fr-FR" altLang="fr-FR" dirty="0">
                <a:solidFill>
                  <a:srgbClr val="000000"/>
                </a:solidFill>
                <a:ea typeface="Microsoft YaHei" charset="-122"/>
              </a:endParaRPr>
            </a:p>
          </p:txBody>
        </p:sp>
        <p:sp>
          <p:nvSpPr>
            <p:cNvPr id="13328" name="Rectangle 15"/>
            <p:cNvSpPr>
              <a:spLocks noChangeArrowheads="1"/>
            </p:cNvSpPr>
            <p:nvPr/>
          </p:nvSpPr>
          <p:spPr bwMode="auto">
            <a:xfrm>
              <a:off x="4603" y="1913"/>
              <a:ext cx="931" cy="98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0120" rIns="90000" bIns="46800" anchor="ctr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54000"/>
                </a:lnSpc>
                <a:buClrTx/>
                <a:buFontTx/>
                <a:buNone/>
              </a:pPr>
              <a:r>
                <a:rPr lang="fr-FR" altLang="fr-FR" sz="1500" dirty="0">
                  <a:solidFill>
                    <a:srgbClr val="000000"/>
                  </a:solidFill>
                  <a:latin typeface="Times New Roman" pitchFamily="16" charset="0"/>
                  <a:cs typeface="Segoe UI" charset="0"/>
                </a:rPr>
                <a:t>Ajouter 5 </a:t>
              </a:r>
              <a:r>
                <a:rPr lang="fr-FR" altLang="fr-FR" sz="1500" dirty="0" smtClean="0">
                  <a:solidFill>
                    <a:srgbClr val="000000"/>
                  </a:solidFill>
                  <a:latin typeface="Times New Roman" pitchFamily="16" charset="0"/>
                  <a:cs typeface="Segoe UI" charset="0"/>
                </a:rPr>
                <a:t>389 </a:t>
              </a:r>
              <a:r>
                <a:rPr lang="fr-FR" altLang="fr-FR" sz="1500" dirty="0">
                  <a:solidFill>
                    <a:srgbClr val="000000"/>
                  </a:solidFill>
                  <a:latin typeface="Times New Roman" pitchFamily="16" charset="0"/>
                  <a:cs typeface="Segoe UI" charset="0"/>
                </a:rPr>
                <a:t>€ par demi part supplémentaire</a:t>
              </a:r>
            </a:p>
          </p:txBody>
        </p:sp>
        <p:sp>
          <p:nvSpPr>
            <p:cNvPr id="13329" name="Rectangle 16"/>
            <p:cNvSpPr>
              <a:spLocks noChangeArrowheads="1"/>
            </p:cNvSpPr>
            <p:nvPr/>
          </p:nvSpPr>
          <p:spPr bwMode="auto">
            <a:xfrm>
              <a:off x="163" y="2905"/>
              <a:ext cx="718" cy="99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0120" rIns="90000" bIns="46800" anchor="ctr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54000"/>
                </a:lnSpc>
                <a:buClrTx/>
                <a:buFontTx/>
                <a:buNone/>
              </a:pPr>
              <a:r>
                <a:rPr lang="fr-FR" altLang="fr-FR" sz="1500">
                  <a:solidFill>
                    <a:srgbClr val="000000"/>
                  </a:solidFill>
                  <a:latin typeface="Times New Roman" pitchFamily="16" charset="0"/>
                  <a:cs typeface="Segoe UI" charset="0"/>
                </a:rPr>
                <a:t>Couple marié ou </a:t>
              </a:r>
            </a:p>
            <a:p>
              <a:pPr algn="ctr" eaLnBrk="1" hangingPunct="1">
                <a:lnSpc>
                  <a:spcPct val="54000"/>
                </a:lnSpc>
                <a:buClrTx/>
                <a:buFontTx/>
                <a:buNone/>
              </a:pPr>
              <a:r>
                <a:rPr lang="fr-FR" altLang="fr-FR" sz="1500">
                  <a:solidFill>
                    <a:srgbClr val="000000"/>
                  </a:solidFill>
                  <a:latin typeface="Times New Roman" pitchFamily="16" charset="0"/>
                  <a:cs typeface="Segoe UI" charset="0"/>
                </a:rPr>
                <a:t>  pacsé</a:t>
              </a:r>
            </a:p>
          </p:txBody>
        </p:sp>
        <p:sp>
          <p:nvSpPr>
            <p:cNvPr id="13330" name="Rectangle 17"/>
            <p:cNvSpPr>
              <a:spLocks noChangeArrowheads="1"/>
            </p:cNvSpPr>
            <p:nvPr/>
          </p:nvSpPr>
          <p:spPr bwMode="auto">
            <a:xfrm>
              <a:off x="884" y="2905"/>
              <a:ext cx="757" cy="99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fr-FR" altLang="fr-FR"/>
            </a:p>
          </p:txBody>
        </p:sp>
        <p:sp>
          <p:nvSpPr>
            <p:cNvPr id="13331" name="Rectangle 18"/>
            <p:cNvSpPr>
              <a:spLocks noChangeArrowheads="1"/>
            </p:cNvSpPr>
            <p:nvPr/>
          </p:nvSpPr>
          <p:spPr bwMode="auto">
            <a:xfrm>
              <a:off x="1644" y="2905"/>
              <a:ext cx="737" cy="99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fr-FR" altLang="fr-FR"/>
            </a:p>
          </p:txBody>
        </p:sp>
        <p:sp>
          <p:nvSpPr>
            <p:cNvPr id="13332" name="Rectangle 19"/>
            <p:cNvSpPr>
              <a:spLocks noChangeArrowheads="1"/>
            </p:cNvSpPr>
            <p:nvPr/>
          </p:nvSpPr>
          <p:spPr bwMode="auto">
            <a:xfrm>
              <a:off x="2384" y="2905"/>
              <a:ext cx="737" cy="99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2640" rIns="90000" bIns="46800" anchor="ctr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58000"/>
                </a:lnSpc>
                <a:buClrTx/>
                <a:buFontTx/>
                <a:buNone/>
              </a:pPr>
              <a:r>
                <a:rPr lang="fr-FR" altLang="fr-FR" dirty="0" smtClean="0">
                  <a:solidFill>
                    <a:srgbClr val="000000"/>
                  </a:solidFill>
                  <a:ea typeface="Microsoft YaHei" charset="-122"/>
                </a:rPr>
                <a:t>30186€</a:t>
              </a:r>
              <a:endParaRPr lang="fr-FR" altLang="fr-FR" dirty="0">
                <a:solidFill>
                  <a:srgbClr val="000000"/>
                </a:solidFill>
                <a:ea typeface="Microsoft YaHei" charset="-122"/>
              </a:endParaRPr>
            </a:p>
          </p:txBody>
        </p:sp>
        <p:sp>
          <p:nvSpPr>
            <p:cNvPr id="13333" name="Rectangle 20"/>
            <p:cNvSpPr>
              <a:spLocks noChangeArrowheads="1"/>
            </p:cNvSpPr>
            <p:nvPr/>
          </p:nvSpPr>
          <p:spPr bwMode="auto">
            <a:xfrm>
              <a:off x="3122" y="2905"/>
              <a:ext cx="737" cy="99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2640" rIns="90000" bIns="46800" anchor="ctr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58000"/>
                </a:lnSpc>
                <a:buClrTx/>
                <a:buFontTx/>
                <a:buNone/>
              </a:pPr>
              <a:r>
                <a:rPr lang="fr-FR" altLang="fr-FR" dirty="0" smtClean="0">
                  <a:solidFill>
                    <a:srgbClr val="000000"/>
                  </a:solidFill>
                  <a:ea typeface="Microsoft YaHei" charset="-122"/>
                </a:rPr>
                <a:t>35575€</a:t>
              </a:r>
              <a:endParaRPr lang="fr-FR" altLang="fr-FR" dirty="0">
                <a:solidFill>
                  <a:srgbClr val="000000"/>
                </a:solidFill>
                <a:ea typeface="Microsoft YaHei" charset="-122"/>
              </a:endParaRPr>
            </a:p>
          </p:txBody>
        </p:sp>
        <p:sp>
          <p:nvSpPr>
            <p:cNvPr id="13334" name="Rectangle 21"/>
            <p:cNvSpPr>
              <a:spLocks noChangeArrowheads="1"/>
            </p:cNvSpPr>
            <p:nvPr/>
          </p:nvSpPr>
          <p:spPr bwMode="auto">
            <a:xfrm>
              <a:off x="3862" y="2905"/>
              <a:ext cx="737" cy="99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2640" rIns="90000" bIns="46800" anchor="ctr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58000"/>
                </a:lnSpc>
                <a:buClrTx/>
                <a:buFontTx/>
                <a:buNone/>
              </a:pPr>
              <a:r>
                <a:rPr lang="fr-FR" altLang="fr-FR" dirty="0" smtClean="0">
                  <a:solidFill>
                    <a:srgbClr val="000000"/>
                  </a:solidFill>
                  <a:ea typeface="Microsoft YaHei" charset="-122"/>
                </a:rPr>
                <a:t>40963€</a:t>
              </a:r>
              <a:endParaRPr lang="fr-FR" altLang="fr-FR" dirty="0">
                <a:solidFill>
                  <a:srgbClr val="000000"/>
                </a:solidFill>
                <a:ea typeface="Microsoft YaHei" charset="-122"/>
              </a:endParaRPr>
            </a:p>
          </p:txBody>
        </p:sp>
        <p:sp>
          <p:nvSpPr>
            <p:cNvPr id="13335" name="Rectangle 22"/>
            <p:cNvSpPr>
              <a:spLocks noChangeArrowheads="1"/>
            </p:cNvSpPr>
            <p:nvPr/>
          </p:nvSpPr>
          <p:spPr bwMode="auto">
            <a:xfrm>
              <a:off x="4603" y="2905"/>
              <a:ext cx="931" cy="99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fr-FR" altLang="fr-FR"/>
            </a:p>
          </p:txBody>
        </p:sp>
        <p:sp>
          <p:nvSpPr>
            <p:cNvPr id="13336" name="Line 23"/>
            <p:cNvSpPr>
              <a:spLocks noChangeShapeType="1"/>
            </p:cNvSpPr>
            <p:nvPr/>
          </p:nvSpPr>
          <p:spPr bwMode="auto">
            <a:xfrm>
              <a:off x="163" y="920"/>
              <a:ext cx="718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37" name="Line 24"/>
            <p:cNvSpPr>
              <a:spLocks noChangeShapeType="1"/>
            </p:cNvSpPr>
            <p:nvPr/>
          </p:nvSpPr>
          <p:spPr bwMode="auto">
            <a:xfrm>
              <a:off x="884" y="920"/>
              <a:ext cx="757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38" name="Line 25"/>
            <p:cNvSpPr>
              <a:spLocks noChangeShapeType="1"/>
            </p:cNvSpPr>
            <p:nvPr/>
          </p:nvSpPr>
          <p:spPr bwMode="auto">
            <a:xfrm>
              <a:off x="1644" y="920"/>
              <a:ext cx="737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39" name="Line 26"/>
            <p:cNvSpPr>
              <a:spLocks noChangeShapeType="1"/>
            </p:cNvSpPr>
            <p:nvPr/>
          </p:nvSpPr>
          <p:spPr bwMode="auto">
            <a:xfrm>
              <a:off x="2384" y="920"/>
              <a:ext cx="737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40" name="Line 27"/>
            <p:cNvSpPr>
              <a:spLocks noChangeShapeType="1"/>
            </p:cNvSpPr>
            <p:nvPr/>
          </p:nvSpPr>
          <p:spPr bwMode="auto">
            <a:xfrm>
              <a:off x="3122" y="920"/>
              <a:ext cx="737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41" name="Line 28"/>
            <p:cNvSpPr>
              <a:spLocks noChangeShapeType="1"/>
            </p:cNvSpPr>
            <p:nvPr/>
          </p:nvSpPr>
          <p:spPr bwMode="auto">
            <a:xfrm>
              <a:off x="3862" y="920"/>
              <a:ext cx="737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42" name="Line 29"/>
            <p:cNvSpPr>
              <a:spLocks noChangeShapeType="1"/>
            </p:cNvSpPr>
            <p:nvPr/>
          </p:nvSpPr>
          <p:spPr bwMode="auto">
            <a:xfrm>
              <a:off x="4603" y="920"/>
              <a:ext cx="931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43" name="Line 30"/>
            <p:cNvSpPr>
              <a:spLocks noChangeShapeType="1"/>
            </p:cNvSpPr>
            <p:nvPr/>
          </p:nvSpPr>
          <p:spPr bwMode="auto">
            <a:xfrm>
              <a:off x="163" y="1913"/>
              <a:ext cx="718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44" name="Line 31"/>
            <p:cNvSpPr>
              <a:spLocks noChangeShapeType="1"/>
            </p:cNvSpPr>
            <p:nvPr/>
          </p:nvSpPr>
          <p:spPr bwMode="auto">
            <a:xfrm>
              <a:off x="884" y="1913"/>
              <a:ext cx="757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45" name="Line 32"/>
            <p:cNvSpPr>
              <a:spLocks noChangeShapeType="1"/>
            </p:cNvSpPr>
            <p:nvPr/>
          </p:nvSpPr>
          <p:spPr bwMode="auto">
            <a:xfrm>
              <a:off x="1644" y="1913"/>
              <a:ext cx="737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46" name="Line 33"/>
            <p:cNvSpPr>
              <a:spLocks noChangeShapeType="1"/>
            </p:cNvSpPr>
            <p:nvPr/>
          </p:nvSpPr>
          <p:spPr bwMode="auto">
            <a:xfrm>
              <a:off x="2384" y="1913"/>
              <a:ext cx="737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47" name="Line 34"/>
            <p:cNvSpPr>
              <a:spLocks noChangeShapeType="1"/>
            </p:cNvSpPr>
            <p:nvPr/>
          </p:nvSpPr>
          <p:spPr bwMode="auto">
            <a:xfrm>
              <a:off x="3122" y="1913"/>
              <a:ext cx="737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48" name="Line 35"/>
            <p:cNvSpPr>
              <a:spLocks noChangeShapeType="1"/>
            </p:cNvSpPr>
            <p:nvPr/>
          </p:nvSpPr>
          <p:spPr bwMode="auto">
            <a:xfrm>
              <a:off x="3862" y="1913"/>
              <a:ext cx="737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49" name="Line 36"/>
            <p:cNvSpPr>
              <a:spLocks noChangeShapeType="1"/>
            </p:cNvSpPr>
            <p:nvPr/>
          </p:nvSpPr>
          <p:spPr bwMode="auto">
            <a:xfrm>
              <a:off x="4603" y="1913"/>
              <a:ext cx="931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50" name="Line 37"/>
            <p:cNvSpPr>
              <a:spLocks noChangeShapeType="1"/>
            </p:cNvSpPr>
            <p:nvPr/>
          </p:nvSpPr>
          <p:spPr bwMode="auto">
            <a:xfrm>
              <a:off x="163" y="2905"/>
              <a:ext cx="718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51" name="Line 38"/>
            <p:cNvSpPr>
              <a:spLocks noChangeShapeType="1"/>
            </p:cNvSpPr>
            <p:nvPr/>
          </p:nvSpPr>
          <p:spPr bwMode="auto">
            <a:xfrm>
              <a:off x="884" y="2905"/>
              <a:ext cx="757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52" name="Line 39"/>
            <p:cNvSpPr>
              <a:spLocks noChangeShapeType="1"/>
            </p:cNvSpPr>
            <p:nvPr/>
          </p:nvSpPr>
          <p:spPr bwMode="auto">
            <a:xfrm>
              <a:off x="1644" y="2905"/>
              <a:ext cx="737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53" name="Line 40"/>
            <p:cNvSpPr>
              <a:spLocks noChangeShapeType="1"/>
            </p:cNvSpPr>
            <p:nvPr/>
          </p:nvSpPr>
          <p:spPr bwMode="auto">
            <a:xfrm>
              <a:off x="2384" y="2905"/>
              <a:ext cx="737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54" name="Line 41"/>
            <p:cNvSpPr>
              <a:spLocks noChangeShapeType="1"/>
            </p:cNvSpPr>
            <p:nvPr/>
          </p:nvSpPr>
          <p:spPr bwMode="auto">
            <a:xfrm>
              <a:off x="3122" y="2905"/>
              <a:ext cx="737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55" name="Line 42"/>
            <p:cNvSpPr>
              <a:spLocks noChangeShapeType="1"/>
            </p:cNvSpPr>
            <p:nvPr/>
          </p:nvSpPr>
          <p:spPr bwMode="auto">
            <a:xfrm>
              <a:off x="3862" y="2905"/>
              <a:ext cx="737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56" name="Line 43"/>
            <p:cNvSpPr>
              <a:spLocks noChangeShapeType="1"/>
            </p:cNvSpPr>
            <p:nvPr/>
          </p:nvSpPr>
          <p:spPr bwMode="auto">
            <a:xfrm>
              <a:off x="4603" y="2905"/>
              <a:ext cx="931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57" name="Line 44"/>
            <p:cNvSpPr>
              <a:spLocks noChangeShapeType="1"/>
            </p:cNvSpPr>
            <p:nvPr/>
          </p:nvSpPr>
          <p:spPr bwMode="auto">
            <a:xfrm>
              <a:off x="163" y="3899"/>
              <a:ext cx="718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58" name="Line 45"/>
            <p:cNvSpPr>
              <a:spLocks noChangeShapeType="1"/>
            </p:cNvSpPr>
            <p:nvPr/>
          </p:nvSpPr>
          <p:spPr bwMode="auto">
            <a:xfrm>
              <a:off x="884" y="3899"/>
              <a:ext cx="757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59" name="Line 46"/>
            <p:cNvSpPr>
              <a:spLocks noChangeShapeType="1"/>
            </p:cNvSpPr>
            <p:nvPr/>
          </p:nvSpPr>
          <p:spPr bwMode="auto">
            <a:xfrm>
              <a:off x="1644" y="3899"/>
              <a:ext cx="737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60" name="Line 47"/>
            <p:cNvSpPr>
              <a:spLocks noChangeShapeType="1"/>
            </p:cNvSpPr>
            <p:nvPr/>
          </p:nvSpPr>
          <p:spPr bwMode="auto">
            <a:xfrm>
              <a:off x="2384" y="3899"/>
              <a:ext cx="737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61" name="Line 48"/>
            <p:cNvSpPr>
              <a:spLocks noChangeShapeType="1"/>
            </p:cNvSpPr>
            <p:nvPr/>
          </p:nvSpPr>
          <p:spPr bwMode="auto">
            <a:xfrm>
              <a:off x="3122" y="3899"/>
              <a:ext cx="737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62" name="Line 49"/>
            <p:cNvSpPr>
              <a:spLocks noChangeShapeType="1"/>
            </p:cNvSpPr>
            <p:nvPr/>
          </p:nvSpPr>
          <p:spPr bwMode="auto">
            <a:xfrm>
              <a:off x="3862" y="3899"/>
              <a:ext cx="737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63" name="Line 50"/>
            <p:cNvSpPr>
              <a:spLocks noChangeShapeType="1"/>
            </p:cNvSpPr>
            <p:nvPr/>
          </p:nvSpPr>
          <p:spPr bwMode="auto">
            <a:xfrm>
              <a:off x="4603" y="3899"/>
              <a:ext cx="931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64" name="Line 51"/>
            <p:cNvSpPr>
              <a:spLocks noChangeShapeType="1"/>
            </p:cNvSpPr>
            <p:nvPr/>
          </p:nvSpPr>
          <p:spPr bwMode="auto">
            <a:xfrm>
              <a:off x="163" y="920"/>
              <a:ext cx="0" cy="989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65" name="Line 52"/>
            <p:cNvSpPr>
              <a:spLocks noChangeShapeType="1"/>
            </p:cNvSpPr>
            <p:nvPr/>
          </p:nvSpPr>
          <p:spPr bwMode="auto">
            <a:xfrm>
              <a:off x="163" y="1913"/>
              <a:ext cx="0" cy="988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66" name="Line 53"/>
            <p:cNvSpPr>
              <a:spLocks noChangeShapeType="1"/>
            </p:cNvSpPr>
            <p:nvPr/>
          </p:nvSpPr>
          <p:spPr bwMode="auto">
            <a:xfrm>
              <a:off x="163" y="2905"/>
              <a:ext cx="0" cy="99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67" name="Line 54"/>
            <p:cNvSpPr>
              <a:spLocks noChangeShapeType="1"/>
            </p:cNvSpPr>
            <p:nvPr/>
          </p:nvSpPr>
          <p:spPr bwMode="auto">
            <a:xfrm>
              <a:off x="884" y="920"/>
              <a:ext cx="0" cy="989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68" name="Line 55"/>
            <p:cNvSpPr>
              <a:spLocks noChangeShapeType="1"/>
            </p:cNvSpPr>
            <p:nvPr/>
          </p:nvSpPr>
          <p:spPr bwMode="auto">
            <a:xfrm>
              <a:off x="884" y="1913"/>
              <a:ext cx="0" cy="988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69" name="Line 56"/>
            <p:cNvSpPr>
              <a:spLocks noChangeShapeType="1"/>
            </p:cNvSpPr>
            <p:nvPr/>
          </p:nvSpPr>
          <p:spPr bwMode="auto">
            <a:xfrm>
              <a:off x="884" y="2905"/>
              <a:ext cx="0" cy="99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70" name="Line 57"/>
            <p:cNvSpPr>
              <a:spLocks noChangeShapeType="1"/>
            </p:cNvSpPr>
            <p:nvPr/>
          </p:nvSpPr>
          <p:spPr bwMode="auto">
            <a:xfrm>
              <a:off x="1644" y="920"/>
              <a:ext cx="0" cy="989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71" name="Line 58"/>
            <p:cNvSpPr>
              <a:spLocks noChangeShapeType="1"/>
            </p:cNvSpPr>
            <p:nvPr/>
          </p:nvSpPr>
          <p:spPr bwMode="auto">
            <a:xfrm>
              <a:off x="1644" y="1913"/>
              <a:ext cx="0" cy="988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72" name="Line 59"/>
            <p:cNvSpPr>
              <a:spLocks noChangeShapeType="1"/>
            </p:cNvSpPr>
            <p:nvPr/>
          </p:nvSpPr>
          <p:spPr bwMode="auto">
            <a:xfrm>
              <a:off x="1644" y="2905"/>
              <a:ext cx="0" cy="99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73" name="Line 60"/>
            <p:cNvSpPr>
              <a:spLocks noChangeShapeType="1"/>
            </p:cNvSpPr>
            <p:nvPr/>
          </p:nvSpPr>
          <p:spPr bwMode="auto">
            <a:xfrm>
              <a:off x="2384" y="920"/>
              <a:ext cx="0" cy="989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74" name="Line 61"/>
            <p:cNvSpPr>
              <a:spLocks noChangeShapeType="1"/>
            </p:cNvSpPr>
            <p:nvPr/>
          </p:nvSpPr>
          <p:spPr bwMode="auto">
            <a:xfrm>
              <a:off x="2384" y="1913"/>
              <a:ext cx="0" cy="988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75" name="Line 62"/>
            <p:cNvSpPr>
              <a:spLocks noChangeShapeType="1"/>
            </p:cNvSpPr>
            <p:nvPr/>
          </p:nvSpPr>
          <p:spPr bwMode="auto">
            <a:xfrm>
              <a:off x="2384" y="2905"/>
              <a:ext cx="0" cy="99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76" name="Line 63"/>
            <p:cNvSpPr>
              <a:spLocks noChangeShapeType="1"/>
            </p:cNvSpPr>
            <p:nvPr/>
          </p:nvSpPr>
          <p:spPr bwMode="auto">
            <a:xfrm>
              <a:off x="3122" y="920"/>
              <a:ext cx="0" cy="989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77" name="Line 64"/>
            <p:cNvSpPr>
              <a:spLocks noChangeShapeType="1"/>
            </p:cNvSpPr>
            <p:nvPr/>
          </p:nvSpPr>
          <p:spPr bwMode="auto">
            <a:xfrm>
              <a:off x="3122" y="1913"/>
              <a:ext cx="0" cy="988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78" name="Line 65"/>
            <p:cNvSpPr>
              <a:spLocks noChangeShapeType="1"/>
            </p:cNvSpPr>
            <p:nvPr/>
          </p:nvSpPr>
          <p:spPr bwMode="auto">
            <a:xfrm>
              <a:off x="3122" y="2905"/>
              <a:ext cx="0" cy="99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79" name="Line 66"/>
            <p:cNvSpPr>
              <a:spLocks noChangeShapeType="1"/>
            </p:cNvSpPr>
            <p:nvPr/>
          </p:nvSpPr>
          <p:spPr bwMode="auto">
            <a:xfrm>
              <a:off x="3862" y="920"/>
              <a:ext cx="0" cy="989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80" name="Line 67"/>
            <p:cNvSpPr>
              <a:spLocks noChangeShapeType="1"/>
            </p:cNvSpPr>
            <p:nvPr/>
          </p:nvSpPr>
          <p:spPr bwMode="auto">
            <a:xfrm>
              <a:off x="3862" y="1913"/>
              <a:ext cx="0" cy="988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81" name="Line 68"/>
            <p:cNvSpPr>
              <a:spLocks noChangeShapeType="1"/>
            </p:cNvSpPr>
            <p:nvPr/>
          </p:nvSpPr>
          <p:spPr bwMode="auto">
            <a:xfrm>
              <a:off x="3862" y="2905"/>
              <a:ext cx="0" cy="99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82" name="Line 69"/>
            <p:cNvSpPr>
              <a:spLocks noChangeShapeType="1"/>
            </p:cNvSpPr>
            <p:nvPr/>
          </p:nvSpPr>
          <p:spPr bwMode="auto">
            <a:xfrm>
              <a:off x="4603" y="920"/>
              <a:ext cx="0" cy="989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83" name="Line 70"/>
            <p:cNvSpPr>
              <a:spLocks noChangeShapeType="1"/>
            </p:cNvSpPr>
            <p:nvPr/>
          </p:nvSpPr>
          <p:spPr bwMode="auto">
            <a:xfrm>
              <a:off x="4603" y="1913"/>
              <a:ext cx="0" cy="988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84" name="Line 71"/>
            <p:cNvSpPr>
              <a:spLocks noChangeShapeType="1"/>
            </p:cNvSpPr>
            <p:nvPr/>
          </p:nvSpPr>
          <p:spPr bwMode="auto">
            <a:xfrm>
              <a:off x="4603" y="2905"/>
              <a:ext cx="0" cy="99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85" name="Line 72"/>
            <p:cNvSpPr>
              <a:spLocks noChangeShapeType="1"/>
            </p:cNvSpPr>
            <p:nvPr/>
          </p:nvSpPr>
          <p:spPr bwMode="auto">
            <a:xfrm>
              <a:off x="5537" y="920"/>
              <a:ext cx="0" cy="989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86" name="Line 73"/>
            <p:cNvSpPr>
              <a:spLocks noChangeShapeType="1"/>
            </p:cNvSpPr>
            <p:nvPr/>
          </p:nvSpPr>
          <p:spPr bwMode="auto">
            <a:xfrm>
              <a:off x="5537" y="1913"/>
              <a:ext cx="0" cy="988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87" name="Line 74"/>
            <p:cNvSpPr>
              <a:spLocks noChangeShapeType="1"/>
            </p:cNvSpPr>
            <p:nvPr/>
          </p:nvSpPr>
          <p:spPr bwMode="auto">
            <a:xfrm>
              <a:off x="5537" y="2905"/>
              <a:ext cx="0" cy="99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76" name="Rectangle 15"/>
          <p:cNvSpPr>
            <a:spLocks noChangeArrowheads="1"/>
          </p:cNvSpPr>
          <p:nvPr/>
        </p:nvSpPr>
        <p:spPr bwMode="auto">
          <a:xfrm>
            <a:off x="7300912" y="4614863"/>
            <a:ext cx="1477962" cy="1568450"/>
          </a:xfrm>
          <a:prstGeom prst="rect">
            <a:avLst/>
          </a:prstGeom>
          <a:solidFill>
            <a:srgbClr val="CC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120" rIns="90000" bIns="46800" anchor="ctr"/>
          <a:lstStyle>
            <a:lvl1pPr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54000"/>
              </a:lnSpc>
              <a:buClrTx/>
              <a:buFontTx/>
              <a:buNone/>
            </a:pPr>
            <a:r>
              <a:rPr lang="fr-FR" altLang="fr-FR" sz="1500" dirty="0">
                <a:solidFill>
                  <a:srgbClr val="000000"/>
                </a:solidFill>
                <a:latin typeface="Times New Roman" pitchFamily="16" charset="0"/>
                <a:cs typeface="Segoe UI" charset="0"/>
              </a:rPr>
              <a:t>Ajouter 5 </a:t>
            </a:r>
            <a:r>
              <a:rPr lang="fr-FR" altLang="fr-FR" sz="1500" dirty="0" smtClean="0">
                <a:solidFill>
                  <a:srgbClr val="000000"/>
                </a:solidFill>
                <a:latin typeface="Times New Roman" pitchFamily="16" charset="0"/>
                <a:cs typeface="Segoe UI" charset="0"/>
              </a:rPr>
              <a:t>388 </a:t>
            </a:r>
            <a:r>
              <a:rPr lang="fr-FR" altLang="fr-FR" sz="1500" dirty="0">
                <a:solidFill>
                  <a:srgbClr val="000000"/>
                </a:solidFill>
                <a:latin typeface="Times New Roman" pitchFamily="16" charset="0"/>
                <a:cs typeface="Segoe UI" charset="0"/>
              </a:rPr>
              <a:t>€ par demi part supplémentaire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60363"/>
            <a:ext cx="7772400" cy="1223962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dirty="0"/>
              <a:t>SEV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635000" y="1412776"/>
            <a:ext cx="7993063" cy="5215037"/>
          </a:xfrm>
        </p:spPr>
        <p:txBody>
          <a:bodyPr/>
          <a:lstStyle/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800" dirty="0" smtClean="0"/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 smtClean="0"/>
              <a:t>Tous les séjours ont lieu dans un centre agréé par l’ANCV.</a:t>
            </a:r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 smtClean="0"/>
              <a:t>Liste sur le site: </a:t>
            </a:r>
            <a:r>
              <a:rPr lang="fr-FR" altLang="fr-FR" sz="2800" u="sng" dirty="0" smtClean="0"/>
              <a:t>http://seniors.ancv.com </a:t>
            </a:r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800" dirty="0" smtClean="0"/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 smtClean="0"/>
              <a:t>Ils comprennent</a:t>
            </a:r>
            <a:r>
              <a:rPr lang="fr-FR" altLang="fr-FR" sz="2800" dirty="0"/>
              <a:t> </a:t>
            </a:r>
            <a:r>
              <a:rPr lang="fr-FR" altLang="fr-FR" sz="2800" dirty="0" smtClean="0"/>
              <a:t>tous:</a:t>
            </a:r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1200" dirty="0"/>
          </a:p>
          <a:p>
            <a:pPr marL="0" indent="0" algn="ctr" eaLnBrk="1" hangingPunct="1">
              <a:spcBef>
                <a:spcPts val="700"/>
              </a:spcBef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 </a:t>
            </a:r>
            <a:r>
              <a:rPr lang="fr-FR" altLang="fr-FR" sz="2800" dirty="0" smtClean="0"/>
              <a:t>au moins une animation quotidienne</a:t>
            </a:r>
            <a:endParaRPr lang="fr-FR" altLang="fr-FR" sz="2800" dirty="0"/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1200" dirty="0"/>
          </a:p>
          <a:p>
            <a:pPr marL="0" indent="0" algn="ctr" eaLnBrk="1" hangingPunct="1">
              <a:spcBef>
                <a:spcPts val="700"/>
              </a:spcBef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 </a:t>
            </a:r>
            <a:r>
              <a:rPr lang="fr-FR" altLang="fr-FR" sz="2800" dirty="0" smtClean="0"/>
              <a:t>une excursion hors du site du séjour</a:t>
            </a:r>
            <a:endParaRPr lang="fr-FR" altLang="fr-FR" sz="2800" dirty="0"/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60363"/>
            <a:ext cx="7772400" cy="1223962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dirty="0"/>
              <a:t>SEV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635000" y="1412776"/>
            <a:ext cx="7993063" cy="5215037"/>
          </a:xfrm>
        </p:spPr>
        <p:txBody>
          <a:bodyPr/>
          <a:lstStyle/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800" dirty="0" smtClean="0"/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 smtClean="0"/>
              <a:t>Prix </a:t>
            </a:r>
            <a:r>
              <a:rPr lang="fr-FR" altLang="fr-FR" sz="2800" dirty="0"/>
              <a:t>maximum des séjours 2024 hors transport:</a:t>
            </a:r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000" dirty="0"/>
          </a:p>
          <a:p>
            <a:pPr marL="0" indent="0" algn="ctr" eaLnBrk="1" hangingPunct="1">
              <a:spcBef>
                <a:spcPts val="700"/>
              </a:spcBef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 461 € pour un séjour de 8 jours / 7 nuits</a:t>
            </a:r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000" dirty="0"/>
          </a:p>
          <a:p>
            <a:pPr marL="0" indent="0" algn="ctr" eaLnBrk="1" hangingPunct="1">
              <a:spcBef>
                <a:spcPts val="700"/>
              </a:spcBef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 385 € pour un séjour de 5 jours / 4 nuits</a:t>
            </a:r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800" dirty="0"/>
          </a:p>
        </p:txBody>
      </p:sp>
    </p:spTree>
    <p:extLst>
      <p:ext uri="{BB962C8B-B14F-4D97-AF65-F5344CB8AC3E}">
        <p14:creationId xmlns:p14="http://schemas.microsoft.com/office/powerpoint/2010/main" val="348320261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92150"/>
            <a:ext cx="7772400" cy="1223963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dirty="0"/>
              <a:t>SEV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287338" y="1989138"/>
            <a:ext cx="8567737" cy="3624262"/>
          </a:xfrm>
        </p:spPr>
        <p:txBody>
          <a:bodyPr/>
          <a:lstStyle/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Montant des aides de l’ANCV </a:t>
            </a:r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pour les ayants </a:t>
            </a:r>
            <a:r>
              <a:rPr lang="fr-FR" altLang="fr-FR" sz="2800" dirty="0" smtClean="0"/>
              <a:t>droit est plafonné à 50% du prix du séjour dans la limite des montants suivants en 2024:</a:t>
            </a:r>
            <a:endParaRPr lang="fr-FR" altLang="fr-FR" sz="2800" dirty="0"/>
          </a:p>
          <a:p>
            <a:pPr marL="0" indent="0" algn="ctr" eaLnBrk="1" hangingPunct="1">
              <a:spcBef>
                <a:spcPts val="12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 - 202 € pour un séjour de 8 jours / 7 nuits</a:t>
            </a:r>
          </a:p>
          <a:p>
            <a:pPr marL="0" indent="0" algn="ctr" eaLnBrk="1" hangingPunct="1">
              <a:spcBef>
                <a:spcPts val="1200"/>
              </a:spcBef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 168 € pour un séjour de 5 jours / 4 nuits</a:t>
            </a:r>
          </a:p>
          <a:p>
            <a:pPr marL="0" indent="0" eaLnBrk="1" hangingPunct="1">
              <a:spcBef>
                <a:spcPts val="1200"/>
              </a:spcBef>
              <a:buFont typeface="Arial" charset="0"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1600" dirty="0">
              <a:solidFill>
                <a:srgbClr val="FF3333"/>
              </a:solidFill>
            </a:endParaRPr>
          </a:p>
          <a:p>
            <a:pPr marL="0" indent="0" eaLnBrk="1" hangingPunct="1">
              <a:spcBef>
                <a:spcPts val="700"/>
              </a:spcBef>
              <a:buFont typeface="Arial" charset="0"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>
                <a:solidFill>
                  <a:srgbClr val="FF3333"/>
                </a:solidFill>
              </a:rPr>
              <a:t>Ces indications sont pour 2024</a:t>
            </a:r>
            <a:endParaRPr lang="fr-FR" altLang="fr-FR" sz="2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32657"/>
            <a:ext cx="7772400" cy="1224136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dirty="0"/>
              <a:t>BSV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611188" y="1989138"/>
            <a:ext cx="7993062" cy="3960812"/>
          </a:xfrm>
        </p:spPr>
        <p:txBody>
          <a:bodyPr/>
          <a:lstStyle/>
          <a:p>
            <a:pPr marL="0" indent="0" algn="ctr" eaLnBrk="1" hangingPunct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dirty="0"/>
              <a:t>Le dispositif BSV a été créé en 1999 par Michèle DEMESSINE</a:t>
            </a:r>
          </a:p>
          <a:p>
            <a:pPr marL="0" indent="0" algn="ctr" eaLnBrk="1" hangingPunct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dirty="0"/>
          </a:p>
          <a:p>
            <a:pPr marL="0" indent="0" algn="ctr" eaLnBrk="1" hangingPunct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dirty="0"/>
              <a:t>Il est géré par la Fédération LSR.</a:t>
            </a:r>
          </a:p>
          <a:p>
            <a:pPr marL="0" indent="0" algn="ctr" eaLnBrk="1" hangingPunct="1">
              <a:buClrTx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3200" dirty="0"/>
              <a:t>Elle est la seule association autorisée à organiser des séjours BSV de groupe.</a:t>
            </a:r>
          </a:p>
          <a:p>
            <a:pPr marL="0" indent="0" algn="ctr" eaLnBrk="1" hangingPunct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60363"/>
            <a:ext cx="7772400" cy="1223962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dirty="0"/>
              <a:t>SEV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635000" y="1412776"/>
            <a:ext cx="7993063" cy="5215037"/>
          </a:xfrm>
        </p:spPr>
        <p:txBody>
          <a:bodyPr/>
          <a:lstStyle/>
          <a:p>
            <a:pPr marL="0" indent="0" algn="ctr" eaLnBrk="1" hangingPunct="1">
              <a:spcBef>
                <a:spcPts val="700"/>
              </a:spcBef>
              <a:buClrTx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sz="2800" dirty="0"/>
              <a:t>Au prix du séjour, s’ajoutent les frais de transport, la taxe de séjour, l’assurance annulation et éventuellement des excursions supplémentaires.</a:t>
            </a:r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1200" dirty="0" smtClean="0"/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 smtClean="0"/>
              <a:t>Le coût du transport représente bien souvent une part importante du prix du séjour.</a:t>
            </a:r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1200" dirty="0"/>
          </a:p>
          <a:p>
            <a:pPr marL="0" indent="0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     D’où l’intérêt  pour un </a:t>
            </a:r>
            <a:r>
              <a:rPr lang="fr-FR" altLang="fr-FR" sz="2800" dirty="0" smtClean="0"/>
              <a:t>SEV </a:t>
            </a:r>
            <a:r>
              <a:rPr lang="fr-FR" altLang="fr-FR" sz="2800" dirty="0"/>
              <a:t>de ne pas aller trop loin et de faire en sorte que le car soit le plus rempli possible ce qui peut signifier ne pas hésiter si nécessaire à faire des SEV à plusieurs </a:t>
            </a:r>
            <a:r>
              <a:rPr lang="fr-FR" altLang="fr-FR" sz="2800" dirty="0" smtClean="0"/>
              <a:t>associations.</a:t>
            </a:r>
          </a:p>
          <a:p>
            <a:pPr marL="0" indent="0" eaLnBrk="1" hangingPunct="1">
              <a:lnSpc>
                <a:spcPct val="150000"/>
              </a:lnSpc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800" dirty="0"/>
          </a:p>
          <a:p>
            <a:pPr marL="0" indent="0" algn="ctr" eaLnBrk="1" hangingPunct="1">
              <a:lnSpc>
                <a:spcPct val="150000"/>
              </a:lnSpc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800" dirty="0"/>
          </a:p>
        </p:txBody>
      </p:sp>
    </p:spTree>
    <p:extLst>
      <p:ext uri="{BB962C8B-B14F-4D97-AF65-F5344CB8AC3E}">
        <p14:creationId xmlns:p14="http://schemas.microsoft.com/office/powerpoint/2010/main" val="338339111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92150"/>
            <a:ext cx="7772400" cy="1223963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dirty="0"/>
              <a:t>SEV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39750" y="1773238"/>
            <a:ext cx="7993063" cy="4464074"/>
          </a:xfrm>
        </p:spPr>
        <p:txBody>
          <a:bodyPr/>
          <a:lstStyle/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 smtClean="0"/>
              <a:t>Contacter </a:t>
            </a:r>
            <a:r>
              <a:rPr lang="fr-FR" altLang="fr-FR" sz="2800" dirty="0"/>
              <a:t>l’ANCV </a:t>
            </a:r>
            <a:r>
              <a:rPr lang="fr-FR" altLang="fr-FR" sz="2800" dirty="0" smtClean="0"/>
              <a:t>pour:</a:t>
            </a:r>
          </a:p>
          <a:p>
            <a:pPr marL="457200" indent="-457200" eaLnBrk="1" hangingPunct="1">
              <a:spcBef>
                <a:spcPts val="700"/>
              </a:spcBef>
              <a:buClrTx/>
              <a:buFontTx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 smtClean="0"/>
              <a:t>obtenir un numéro de porteur de projet,</a:t>
            </a:r>
          </a:p>
          <a:p>
            <a:pPr marL="457200" indent="-457200" eaLnBrk="1" hangingPunct="1">
              <a:spcBef>
                <a:spcPts val="700"/>
              </a:spcBef>
              <a:buClrTx/>
              <a:buFontTx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 smtClean="0"/>
              <a:t>demander l’accès au programme SEV et une aide financière (convention</a:t>
            </a:r>
            <a:r>
              <a:rPr lang="fr-FR" altLang="fr-FR" sz="2800" dirty="0"/>
              <a:t> </a:t>
            </a:r>
            <a:r>
              <a:rPr lang="fr-FR" altLang="fr-FR" sz="2800" dirty="0" smtClean="0"/>
              <a:t>annuelle)</a:t>
            </a:r>
          </a:p>
          <a:p>
            <a:pPr marL="0" indent="0" algn="ctr" eaLnBrk="1" hangingPunct="1">
              <a:spcBef>
                <a:spcPts val="700"/>
              </a:spcBef>
              <a:buClrTx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1200" dirty="0" smtClean="0"/>
              <a:t> </a:t>
            </a:r>
            <a:endParaRPr lang="fr-FR" altLang="fr-FR" sz="1200" dirty="0"/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 smtClean="0">
                <a:solidFill>
                  <a:srgbClr val="C9211E"/>
                </a:solidFill>
              </a:rPr>
              <a:t>Pour </a:t>
            </a:r>
            <a:r>
              <a:rPr lang="fr-FR" altLang="fr-FR" sz="2800" dirty="0">
                <a:solidFill>
                  <a:srgbClr val="C9211E"/>
                </a:solidFill>
              </a:rPr>
              <a:t>toutes informations:</a:t>
            </a:r>
          </a:p>
          <a:p>
            <a:pPr marL="0" indent="0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>
                <a:solidFill>
                  <a:srgbClr val="C9211E"/>
                </a:solidFill>
              </a:rPr>
              <a:t>Par internet : </a:t>
            </a:r>
            <a:endParaRPr lang="fr-FR" altLang="fr-FR" sz="2800" dirty="0" smtClean="0">
              <a:solidFill>
                <a:srgbClr val="C9211E"/>
              </a:solidFill>
            </a:endParaRPr>
          </a:p>
          <a:p>
            <a:pPr marL="0" indent="0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 smtClean="0">
                <a:solidFill>
                  <a:srgbClr val="C9211E"/>
                </a:solidFill>
              </a:rPr>
              <a:t>www.ancv.com/seniors-en-vacances</a:t>
            </a:r>
            <a:endParaRPr lang="fr-FR" altLang="fr-FR" sz="2800" dirty="0">
              <a:solidFill>
                <a:srgbClr val="C9211E"/>
              </a:solidFill>
            </a:endParaRPr>
          </a:p>
          <a:p>
            <a:pPr marL="0" indent="0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>
                <a:solidFill>
                  <a:srgbClr val="C9211E"/>
                </a:solidFill>
              </a:rPr>
              <a:t>Par téléphone </a:t>
            </a:r>
            <a:r>
              <a:rPr lang="fr-FR" altLang="fr-FR" sz="2800" dirty="0" smtClean="0">
                <a:solidFill>
                  <a:srgbClr val="C9211E"/>
                </a:solidFill>
              </a:rPr>
              <a:t>: 0 </a:t>
            </a:r>
            <a:r>
              <a:rPr lang="fr-FR" altLang="fr-FR" sz="2800" dirty="0">
                <a:solidFill>
                  <a:srgbClr val="C9211E"/>
                </a:solidFill>
              </a:rPr>
              <a:t>969 320 616</a:t>
            </a:r>
          </a:p>
          <a:p>
            <a:pPr marL="0" indent="0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800" dirty="0"/>
          </a:p>
          <a:p>
            <a:pPr marL="0" indent="0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800" dirty="0"/>
          </a:p>
          <a:p>
            <a:pPr marL="0" indent="0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     </a:t>
            </a:r>
          </a:p>
          <a:p>
            <a:pPr marL="0" indent="0" eaLnBrk="1" hangingPunct="1">
              <a:spcBef>
                <a:spcPts val="700"/>
              </a:spcBef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4838" cy="1138237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/>
              <a:t>SEV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4838" cy="4521200"/>
          </a:xfrm>
        </p:spPr>
        <p:txBody>
          <a:bodyPr/>
          <a:lstStyle/>
          <a:p>
            <a:pPr marL="0" indent="12700" eaLnBrk="1" hangingPunct="1">
              <a:lnSpc>
                <a:spcPct val="15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altLang="fr-FR" sz="2800" dirty="0" smtClean="0"/>
              <a:t>Dans </a:t>
            </a:r>
            <a:r>
              <a:rPr lang="fr-FR" altLang="fr-FR" sz="2800" dirty="0"/>
              <a:t>cette demande vous devez estimer au plus juste le nombre de seniors éligibles à l’aide de l’ANCV afin de déterminer le plafond de crédit qui vous sera alloué par l’ANCV.</a:t>
            </a:r>
          </a:p>
          <a:p>
            <a:pPr marL="0" indent="12700" eaLnBrk="1" hangingPunct="1">
              <a:lnSpc>
                <a:spcPct val="15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altLang="fr-FR" sz="2800" dirty="0"/>
              <a:t>Votre demande est instruite par la Commission d'attribution des aides qui se réunit 1 fois/mois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6425" cy="1139825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/>
              <a:t>SEV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6425" cy="4522788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 Sélectionner un village vacances ayant l’agrément de l’ANCV, si possible parmi ceux des partenaires de la Fédération </a:t>
            </a:r>
            <a:r>
              <a:rPr lang="fr-FR" altLang="fr-FR" sz="2800" dirty="0" smtClean="0"/>
              <a:t>LSR.</a:t>
            </a:r>
            <a:endParaRPr lang="fr-FR" altLang="fr-FR" sz="2800" dirty="0"/>
          </a:p>
          <a:p>
            <a:pPr marL="0" indent="0" eaLnBrk="1" hangingPunct="1">
              <a:spcBef>
                <a:spcPts val="12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  Contacter le partenaire choisi pour connaître leurs disponibilités et mettre une </a:t>
            </a:r>
            <a:r>
              <a:rPr lang="fr-FR" altLang="fr-FR" sz="2800" dirty="0" smtClean="0"/>
              <a:t>option.</a:t>
            </a:r>
            <a:endParaRPr lang="fr-FR" altLang="fr-FR" sz="2800" dirty="0"/>
          </a:p>
          <a:p>
            <a:pPr marL="0" indent="0" eaLnBrk="1" hangingPunct="1">
              <a:spcBef>
                <a:spcPts val="12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Il est votre unique interlocuteur pour le suivi de votre contrat (réservation, confirmation, annulation, facturation, conditions générales...).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/>
          </p:nvPr>
        </p:nvSpPr>
        <p:spPr>
          <a:xfrm>
            <a:off x="684213" y="692150"/>
            <a:ext cx="7772400" cy="1223963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/>
              <a:t>SEV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611188" y="1989138"/>
            <a:ext cx="7993062" cy="3960812"/>
          </a:xfrm>
        </p:spPr>
        <p:txBody>
          <a:bodyPr/>
          <a:lstStyle/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 smtClean="0"/>
              <a:t>Comment </a:t>
            </a:r>
            <a:r>
              <a:rPr lang="fr-FR" altLang="fr-FR" sz="2800" dirty="0"/>
              <a:t>réserver le séjour?</a:t>
            </a:r>
          </a:p>
          <a:p>
            <a:pPr marL="0" indent="0" algn="ctr" eaLnBrk="1" hangingPunct="1">
              <a:spcBef>
                <a:spcPts val="5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1200" dirty="0"/>
          </a:p>
          <a:p>
            <a:pPr marL="0" indent="0" eaLnBrk="1" hangingPunct="1">
              <a:spcBef>
                <a:spcPts val="700"/>
              </a:spcBef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 L’association </a:t>
            </a:r>
            <a:r>
              <a:rPr lang="fr-FR" altLang="fr-FR" sz="2800" dirty="0" smtClean="0"/>
              <a:t>reçoit une notification de la décision de l’ANCV avec le montant de l’aide accordée et les conditions du programme à respecter,</a:t>
            </a:r>
          </a:p>
          <a:p>
            <a:pPr marL="0" indent="0" eaLnBrk="1" hangingPunct="1">
              <a:spcBef>
                <a:spcPts val="700"/>
              </a:spcBef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1200" dirty="0"/>
          </a:p>
          <a:p>
            <a:pPr marL="0" indent="0" eaLnBrk="1" hangingPunct="1">
              <a:spcBef>
                <a:spcPts val="700"/>
              </a:spcBef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 </a:t>
            </a:r>
            <a:r>
              <a:rPr lang="fr-FR" altLang="fr-FR" sz="2800" dirty="0" smtClean="0"/>
              <a:t>Puis elle signe le </a:t>
            </a:r>
            <a:r>
              <a:rPr lang="fr-FR" altLang="fr-FR" sz="2800" dirty="0"/>
              <a:t>contrat avec le </a:t>
            </a:r>
            <a:r>
              <a:rPr lang="fr-FR" altLang="fr-FR" sz="2800" dirty="0" smtClean="0"/>
              <a:t>partenaire et lui communique son numéro ANCV.</a:t>
            </a:r>
            <a:endParaRPr lang="fr-FR" altLang="fr-FR" sz="2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88641"/>
            <a:ext cx="8226425" cy="792088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dirty="0"/>
              <a:t>SEV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052736"/>
            <a:ext cx="8226425" cy="5256584"/>
          </a:xfrm>
        </p:spPr>
        <p:txBody>
          <a:bodyPr/>
          <a:lstStyle/>
          <a:p>
            <a:pPr indent="-328613" eaLnBrk="1" hangingPunct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dirty="0"/>
              <a:t>Enfin vous enregistrez l’ensemble des participants au séjour :</a:t>
            </a:r>
          </a:p>
          <a:p>
            <a:pPr indent="-328613" eaLnBrk="1" hangingPunct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dirty="0" smtClean="0"/>
              <a:t>... </a:t>
            </a:r>
            <a:r>
              <a:rPr lang="fr-FR" altLang="fr-FR" dirty="0"/>
              <a:t>à l'ANCV en transmettant la liste des participants sur le site dédié : http://</a:t>
            </a:r>
            <a:r>
              <a:rPr lang="fr-FR" altLang="fr-FR" dirty="0" smtClean="0"/>
              <a:t>seniors.ancv.com</a:t>
            </a:r>
          </a:p>
          <a:p>
            <a:pPr indent="-328613" eaLnBrk="1" hangingPunct="1"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dirty="0"/>
              <a:t>... auprès du partenaire du tourisme social.</a:t>
            </a:r>
          </a:p>
          <a:p>
            <a:pPr indent="-328613" eaLnBrk="1" hangingPunct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200" i="1" u="sng" dirty="0" smtClean="0"/>
          </a:p>
          <a:p>
            <a:pPr indent="-328613" eaLnBrk="1" hangingPunct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800" i="1" u="sng" dirty="0" smtClean="0"/>
              <a:t>Nota </a:t>
            </a:r>
            <a:r>
              <a:rPr lang="fr-FR" altLang="fr-FR" sz="2800" i="1" u="sng" dirty="0"/>
              <a:t>:</a:t>
            </a:r>
            <a:r>
              <a:rPr lang="fr-FR" altLang="fr-FR" sz="2800" i="1" dirty="0"/>
              <a:t> La contribution de l’ANCV est versée directement au partenaire du tourisme social sur la base de cette liste après votre </a:t>
            </a:r>
            <a:r>
              <a:rPr lang="fr-FR" altLang="fr-FR" sz="2800" i="1" dirty="0" smtClean="0"/>
              <a:t>validation</a:t>
            </a:r>
            <a:endParaRPr lang="fr-FR" altLang="fr-FR" sz="2800" i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88641"/>
            <a:ext cx="8226425" cy="792088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dirty="0"/>
              <a:t>SEV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196752"/>
            <a:ext cx="8226425" cy="5112568"/>
          </a:xfrm>
        </p:spPr>
        <p:txBody>
          <a:bodyPr/>
          <a:lstStyle/>
          <a:p>
            <a:r>
              <a:rPr lang="fr-FR" sz="2800" dirty="0"/>
              <a:t>Dès le mois de septembre, il est important d’apporter une information aux adhérents sur ces séjours solidaires et de collecter les avis d’impositions des personnes intéressées.</a:t>
            </a:r>
          </a:p>
          <a:p>
            <a:endParaRPr lang="fr-FR" sz="1200" dirty="0"/>
          </a:p>
          <a:p>
            <a:r>
              <a:rPr lang="fr-FR" sz="2800" dirty="0"/>
              <a:t>Cela permettra d’être très réactif quand les séjours BSV seront édités</a:t>
            </a:r>
            <a:r>
              <a:rPr lang="fr-FR" sz="2800" dirty="0" smtClean="0"/>
              <a:t>.</a:t>
            </a:r>
          </a:p>
          <a:p>
            <a:r>
              <a:rPr lang="fr-FR" sz="1200" dirty="0"/>
              <a:t> </a:t>
            </a:r>
          </a:p>
          <a:p>
            <a:r>
              <a:rPr lang="fr-FR" sz="2800" dirty="0"/>
              <a:t>Et pour SEV, cela permet d’affiner l’estimation du nombre d’aides financières à demander à l’ANCV.</a:t>
            </a:r>
          </a:p>
          <a:p>
            <a:pPr indent="-328613" eaLnBrk="1" hangingPunct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i="1" dirty="0"/>
          </a:p>
        </p:txBody>
      </p:sp>
    </p:spTree>
    <p:extLst>
      <p:ext uri="{BB962C8B-B14F-4D97-AF65-F5344CB8AC3E}">
        <p14:creationId xmlns:p14="http://schemas.microsoft.com/office/powerpoint/2010/main" val="266634837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92150"/>
            <a:ext cx="7772400" cy="1223963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/>
              <a:t>BSV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611188" y="1989138"/>
            <a:ext cx="7993062" cy="3960812"/>
          </a:xfrm>
        </p:spPr>
        <p:txBody>
          <a:bodyPr/>
          <a:lstStyle/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800"/>
          </a:p>
          <a:p>
            <a:pPr marL="0" indent="0" algn="ctr" eaLnBrk="1" hangingPunct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/>
              <a:t>Conditions d’éligibilité:</a:t>
            </a:r>
          </a:p>
          <a:p>
            <a:pPr marL="0" indent="0" eaLnBrk="1" hangingPunct="1"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/>
              <a:t> Etre retraité,</a:t>
            </a:r>
          </a:p>
          <a:p>
            <a:pPr marL="0" indent="0" eaLnBrk="1" hangingPunct="1"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/>
              <a:t> Etre adhérent à LSR,</a:t>
            </a:r>
          </a:p>
          <a:p>
            <a:pPr marL="0" indent="0" eaLnBrk="1" hangingPunct="1"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/>
              <a:t> Le revenu fiscal de référence ne doit pas dépasser un plafond fixé annuellement.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3250" cy="1136650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/>
              <a:t>BSV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139950"/>
            <a:ext cx="8223250" cy="4519613"/>
          </a:xfrm>
        </p:spPr>
        <p:txBody>
          <a:bodyPr/>
          <a:lstStyle/>
          <a:p>
            <a:pPr indent="-331788" eaLnBrk="1" hangingPunct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/>
          </a:p>
          <a:p>
            <a:pPr indent="-331788" eaLnBrk="1" hangingPunct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/>
          </a:p>
        </p:txBody>
      </p:sp>
      <p:grpSp>
        <p:nvGrpSpPr>
          <p:cNvPr id="37892" name="Group 3"/>
          <p:cNvGrpSpPr>
            <a:grpSpLocks/>
          </p:cNvGrpSpPr>
          <p:nvPr/>
        </p:nvGrpSpPr>
        <p:grpSpPr bwMode="auto">
          <a:xfrm>
            <a:off x="2025650" y="2536825"/>
            <a:ext cx="5073650" cy="3919538"/>
            <a:chOff x="1276" y="1598"/>
            <a:chExt cx="3196" cy="2469"/>
          </a:xfrm>
        </p:grpSpPr>
        <p:sp>
          <p:nvSpPr>
            <p:cNvPr id="37899" name="Rectangle 4"/>
            <p:cNvSpPr>
              <a:spLocks noChangeArrowheads="1"/>
            </p:cNvSpPr>
            <p:nvPr/>
          </p:nvSpPr>
          <p:spPr bwMode="auto">
            <a:xfrm>
              <a:off x="1276" y="1598"/>
              <a:ext cx="1595" cy="244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 sz="1400">
                  <a:solidFill>
                    <a:srgbClr val="000000"/>
                  </a:solidFill>
                  <a:ea typeface="Microsoft YaHei" charset="-122"/>
                </a:rPr>
                <a:t>Nombre de parts fiscales</a:t>
              </a:r>
            </a:p>
          </p:txBody>
        </p:sp>
        <p:sp>
          <p:nvSpPr>
            <p:cNvPr id="37900" name="Rectangle 5"/>
            <p:cNvSpPr>
              <a:spLocks noChangeArrowheads="1"/>
            </p:cNvSpPr>
            <p:nvPr/>
          </p:nvSpPr>
          <p:spPr bwMode="auto">
            <a:xfrm>
              <a:off x="2874" y="1598"/>
              <a:ext cx="1594" cy="244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 sz="1400">
                  <a:solidFill>
                    <a:srgbClr val="000000"/>
                  </a:solidFill>
                  <a:ea typeface="Microsoft YaHei" charset="-122"/>
                </a:rPr>
                <a:t>Plafonds de ressources en €</a:t>
              </a:r>
            </a:p>
          </p:txBody>
        </p:sp>
        <p:sp>
          <p:nvSpPr>
            <p:cNvPr id="37901" name="Rectangle 6"/>
            <p:cNvSpPr>
              <a:spLocks noChangeArrowheads="1"/>
            </p:cNvSpPr>
            <p:nvPr/>
          </p:nvSpPr>
          <p:spPr bwMode="auto">
            <a:xfrm>
              <a:off x="1276" y="1845"/>
              <a:ext cx="1595" cy="244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1</a:t>
              </a:r>
            </a:p>
          </p:txBody>
        </p:sp>
        <p:sp>
          <p:nvSpPr>
            <p:cNvPr id="37902" name="Rectangle 7"/>
            <p:cNvSpPr>
              <a:spLocks noChangeArrowheads="1"/>
            </p:cNvSpPr>
            <p:nvPr/>
          </p:nvSpPr>
          <p:spPr bwMode="auto">
            <a:xfrm>
              <a:off x="2874" y="1845"/>
              <a:ext cx="1594" cy="244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21600</a:t>
              </a:r>
            </a:p>
          </p:txBody>
        </p:sp>
        <p:sp>
          <p:nvSpPr>
            <p:cNvPr id="37903" name="Rectangle 8"/>
            <p:cNvSpPr>
              <a:spLocks noChangeArrowheads="1"/>
            </p:cNvSpPr>
            <p:nvPr/>
          </p:nvSpPr>
          <p:spPr bwMode="auto">
            <a:xfrm>
              <a:off x="1276" y="2092"/>
              <a:ext cx="1595" cy="244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1,5</a:t>
              </a:r>
            </a:p>
          </p:txBody>
        </p:sp>
        <p:sp>
          <p:nvSpPr>
            <p:cNvPr id="37904" name="Rectangle 9"/>
            <p:cNvSpPr>
              <a:spLocks noChangeArrowheads="1"/>
            </p:cNvSpPr>
            <p:nvPr/>
          </p:nvSpPr>
          <p:spPr bwMode="auto">
            <a:xfrm>
              <a:off x="2874" y="2092"/>
              <a:ext cx="1594" cy="244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27000</a:t>
              </a:r>
            </a:p>
          </p:txBody>
        </p:sp>
        <p:sp>
          <p:nvSpPr>
            <p:cNvPr id="37905" name="Rectangle 10"/>
            <p:cNvSpPr>
              <a:spLocks noChangeArrowheads="1"/>
            </p:cNvSpPr>
            <p:nvPr/>
          </p:nvSpPr>
          <p:spPr bwMode="auto">
            <a:xfrm>
              <a:off x="1276" y="2338"/>
              <a:ext cx="1595" cy="244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2</a:t>
              </a:r>
            </a:p>
          </p:txBody>
        </p:sp>
        <p:sp>
          <p:nvSpPr>
            <p:cNvPr id="37906" name="Rectangle 11"/>
            <p:cNvSpPr>
              <a:spLocks noChangeArrowheads="1"/>
            </p:cNvSpPr>
            <p:nvPr/>
          </p:nvSpPr>
          <p:spPr bwMode="auto">
            <a:xfrm>
              <a:off x="2874" y="2338"/>
              <a:ext cx="1594" cy="244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32400</a:t>
              </a:r>
            </a:p>
          </p:txBody>
        </p:sp>
        <p:sp>
          <p:nvSpPr>
            <p:cNvPr id="37907" name="Rectangle 12"/>
            <p:cNvSpPr>
              <a:spLocks noChangeArrowheads="1"/>
            </p:cNvSpPr>
            <p:nvPr/>
          </p:nvSpPr>
          <p:spPr bwMode="auto">
            <a:xfrm>
              <a:off x="1276" y="2586"/>
              <a:ext cx="1595" cy="244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2,5</a:t>
              </a:r>
            </a:p>
          </p:txBody>
        </p:sp>
        <p:sp>
          <p:nvSpPr>
            <p:cNvPr id="37908" name="Rectangle 13"/>
            <p:cNvSpPr>
              <a:spLocks noChangeArrowheads="1"/>
            </p:cNvSpPr>
            <p:nvPr/>
          </p:nvSpPr>
          <p:spPr bwMode="auto">
            <a:xfrm>
              <a:off x="2874" y="2586"/>
              <a:ext cx="1594" cy="244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37800</a:t>
              </a:r>
            </a:p>
          </p:txBody>
        </p:sp>
        <p:sp>
          <p:nvSpPr>
            <p:cNvPr id="37909" name="Rectangle 14"/>
            <p:cNvSpPr>
              <a:spLocks noChangeArrowheads="1"/>
            </p:cNvSpPr>
            <p:nvPr/>
          </p:nvSpPr>
          <p:spPr bwMode="auto">
            <a:xfrm>
              <a:off x="1276" y="2833"/>
              <a:ext cx="1595" cy="244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3</a:t>
              </a:r>
            </a:p>
          </p:txBody>
        </p:sp>
        <p:sp>
          <p:nvSpPr>
            <p:cNvPr id="37910" name="Rectangle 15"/>
            <p:cNvSpPr>
              <a:spLocks noChangeArrowheads="1"/>
            </p:cNvSpPr>
            <p:nvPr/>
          </p:nvSpPr>
          <p:spPr bwMode="auto">
            <a:xfrm>
              <a:off x="2874" y="2833"/>
              <a:ext cx="1594" cy="244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43200</a:t>
              </a:r>
            </a:p>
          </p:txBody>
        </p:sp>
        <p:sp>
          <p:nvSpPr>
            <p:cNvPr id="37911" name="Rectangle 16"/>
            <p:cNvSpPr>
              <a:spLocks noChangeArrowheads="1"/>
            </p:cNvSpPr>
            <p:nvPr/>
          </p:nvSpPr>
          <p:spPr bwMode="auto">
            <a:xfrm>
              <a:off x="1276" y="3078"/>
              <a:ext cx="1595" cy="244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3,5</a:t>
              </a:r>
            </a:p>
          </p:txBody>
        </p:sp>
        <p:sp>
          <p:nvSpPr>
            <p:cNvPr id="37912" name="Rectangle 17"/>
            <p:cNvSpPr>
              <a:spLocks noChangeArrowheads="1"/>
            </p:cNvSpPr>
            <p:nvPr/>
          </p:nvSpPr>
          <p:spPr bwMode="auto">
            <a:xfrm>
              <a:off x="2874" y="3078"/>
              <a:ext cx="1594" cy="244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48600</a:t>
              </a:r>
            </a:p>
          </p:txBody>
        </p:sp>
        <p:sp>
          <p:nvSpPr>
            <p:cNvPr id="37913" name="Rectangle 18"/>
            <p:cNvSpPr>
              <a:spLocks noChangeArrowheads="1"/>
            </p:cNvSpPr>
            <p:nvPr/>
          </p:nvSpPr>
          <p:spPr bwMode="auto">
            <a:xfrm>
              <a:off x="1276" y="3326"/>
              <a:ext cx="1595" cy="244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4</a:t>
              </a:r>
            </a:p>
          </p:txBody>
        </p:sp>
        <p:sp>
          <p:nvSpPr>
            <p:cNvPr id="37914" name="Rectangle 19"/>
            <p:cNvSpPr>
              <a:spLocks noChangeArrowheads="1"/>
            </p:cNvSpPr>
            <p:nvPr/>
          </p:nvSpPr>
          <p:spPr bwMode="auto">
            <a:xfrm>
              <a:off x="2874" y="3326"/>
              <a:ext cx="1594" cy="244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54000</a:t>
              </a:r>
            </a:p>
          </p:txBody>
        </p:sp>
        <p:sp>
          <p:nvSpPr>
            <p:cNvPr id="37915" name="Rectangle 20"/>
            <p:cNvSpPr>
              <a:spLocks noChangeArrowheads="1"/>
            </p:cNvSpPr>
            <p:nvPr/>
          </p:nvSpPr>
          <p:spPr bwMode="auto">
            <a:xfrm>
              <a:off x="1276" y="3573"/>
              <a:ext cx="1595" cy="244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4,5</a:t>
              </a:r>
            </a:p>
          </p:txBody>
        </p:sp>
        <p:sp>
          <p:nvSpPr>
            <p:cNvPr id="37916" name="Rectangle 21"/>
            <p:cNvSpPr>
              <a:spLocks noChangeArrowheads="1"/>
            </p:cNvSpPr>
            <p:nvPr/>
          </p:nvSpPr>
          <p:spPr bwMode="auto">
            <a:xfrm>
              <a:off x="2874" y="3573"/>
              <a:ext cx="1594" cy="244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59400</a:t>
              </a:r>
            </a:p>
          </p:txBody>
        </p:sp>
        <p:sp>
          <p:nvSpPr>
            <p:cNvPr id="37917" name="Rectangle 22"/>
            <p:cNvSpPr>
              <a:spLocks noChangeArrowheads="1"/>
            </p:cNvSpPr>
            <p:nvPr/>
          </p:nvSpPr>
          <p:spPr bwMode="auto">
            <a:xfrm>
              <a:off x="1276" y="3820"/>
              <a:ext cx="1595" cy="24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5</a:t>
              </a:r>
            </a:p>
          </p:txBody>
        </p:sp>
        <p:sp>
          <p:nvSpPr>
            <p:cNvPr id="37918" name="Rectangle 23"/>
            <p:cNvSpPr>
              <a:spLocks noChangeArrowheads="1"/>
            </p:cNvSpPr>
            <p:nvPr/>
          </p:nvSpPr>
          <p:spPr bwMode="auto">
            <a:xfrm>
              <a:off x="2874" y="3820"/>
              <a:ext cx="1594" cy="24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ea typeface="Microsoft YaHei" charset="-122"/>
                </a:rPr>
                <a:t>64800</a:t>
              </a:r>
            </a:p>
          </p:txBody>
        </p:sp>
        <p:sp>
          <p:nvSpPr>
            <p:cNvPr id="37919" name="Line 24"/>
            <p:cNvSpPr>
              <a:spLocks noChangeShapeType="1"/>
            </p:cNvSpPr>
            <p:nvPr/>
          </p:nvSpPr>
          <p:spPr bwMode="auto">
            <a:xfrm>
              <a:off x="1276" y="1598"/>
              <a:ext cx="1595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20" name="Line 25"/>
            <p:cNvSpPr>
              <a:spLocks noChangeShapeType="1"/>
            </p:cNvSpPr>
            <p:nvPr/>
          </p:nvSpPr>
          <p:spPr bwMode="auto">
            <a:xfrm>
              <a:off x="2874" y="1598"/>
              <a:ext cx="1594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21" name="Line 26"/>
            <p:cNvSpPr>
              <a:spLocks noChangeShapeType="1"/>
            </p:cNvSpPr>
            <p:nvPr/>
          </p:nvSpPr>
          <p:spPr bwMode="auto">
            <a:xfrm>
              <a:off x="1276" y="1845"/>
              <a:ext cx="1595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22" name="Line 27"/>
            <p:cNvSpPr>
              <a:spLocks noChangeShapeType="1"/>
            </p:cNvSpPr>
            <p:nvPr/>
          </p:nvSpPr>
          <p:spPr bwMode="auto">
            <a:xfrm>
              <a:off x="2874" y="1845"/>
              <a:ext cx="1594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23" name="Line 28"/>
            <p:cNvSpPr>
              <a:spLocks noChangeShapeType="1"/>
            </p:cNvSpPr>
            <p:nvPr/>
          </p:nvSpPr>
          <p:spPr bwMode="auto">
            <a:xfrm>
              <a:off x="1276" y="2092"/>
              <a:ext cx="1595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24" name="Line 29"/>
            <p:cNvSpPr>
              <a:spLocks noChangeShapeType="1"/>
            </p:cNvSpPr>
            <p:nvPr/>
          </p:nvSpPr>
          <p:spPr bwMode="auto">
            <a:xfrm>
              <a:off x="2874" y="2092"/>
              <a:ext cx="1594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25" name="Line 30"/>
            <p:cNvSpPr>
              <a:spLocks noChangeShapeType="1"/>
            </p:cNvSpPr>
            <p:nvPr/>
          </p:nvSpPr>
          <p:spPr bwMode="auto">
            <a:xfrm>
              <a:off x="1276" y="2338"/>
              <a:ext cx="1595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26" name="Line 31"/>
            <p:cNvSpPr>
              <a:spLocks noChangeShapeType="1"/>
            </p:cNvSpPr>
            <p:nvPr/>
          </p:nvSpPr>
          <p:spPr bwMode="auto">
            <a:xfrm>
              <a:off x="2874" y="2338"/>
              <a:ext cx="1594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27" name="Line 32"/>
            <p:cNvSpPr>
              <a:spLocks noChangeShapeType="1"/>
            </p:cNvSpPr>
            <p:nvPr/>
          </p:nvSpPr>
          <p:spPr bwMode="auto">
            <a:xfrm>
              <a:off x="1276" y="2586"/>
              <a:ext cx="1595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28" name="Line 33"/>
            <p:cNvSpPr>
              <a:spLocks noChangeShapeType="1"/>
            </p:cNvSpPr>
            <p:nvPr/>
          </p:nvSpPr>
          <p:spPr bwMode="auto">
            <a:xfrm>
              <a:off x="2874" y="2586"/>
              <a:ext cx="1594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29" name="Line 34"/>
            <p:cNvSpPr>
              <a:spLocks noChangeShapeType="1"/>
            </p:cNvSpPr>
            <p:nvPr/>
          </p:nvSpPr>
          <p:spPr bwMode="auto">
            <a:xfrm>
              <a:off x="1276" y="2833"/>
              <a:ext cx="1595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30" name="Line 35"/>
            <p:cNvSpPr>
              <a:spLocks noChangeShapeType="1"/>
            </p:cNvSpPr>
            <p:nvPr/>
          </p:nvSpPr>
          <p:spPr bwMode="auto">
            <a:xfrm>
              <a:off x="2874" y="2833"/>
              <a:ext cx="1594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31" name="Line 36"/>
            <p:cNvSpPr>
              <a:spLocks noChangeShapeType="1"/>
            </p:cNvSpPr>
            <p:nvPr/>
          </p:nvSpPr>
          <p:spPr bwMode="auto">
            <a:xfrm>
              <a:off x="1276" y="3078"/>
              <a:ext cx="1595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32" name="Line 37"/>
            <p:cNvSpPr>
              <a:spLocks noChangeShapeType="1"/>
            </p:cNvSpPr>
            <p:nvPr/>
          </p:nvSpPr>
          <p:spPr bwMode="auto">
            <a:xfrm>
              <a:off x="2874" y="3078"/>
              <a:ext cx="1594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33" name="Line 38"/>
            <p:cNvSpPr>
              <a:spLocks noChangeShapeType="1"/>
            </p:cNvSpPr>
            <p:nvPr/>
          </p:nvSpPr>
          <p:spPr bwMode="auto">
            <a:xfrm>
              <a:off x="1276" y="3326"/>
              <a:ext cx="1595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34" name="Line 39"/>
            <p:cNvSpPr>
              <a:spLocks noChangeShapeType="1"/>
            </p:cNvSpPr>
            <p:nvPr/>
          </p:nvSpPr>
          <p:spPr bwMode="auto">
            <a:xfrm>
              <a:off x="2874" y="3326"/>
              <a:ext cx="1594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35" name="Line 40"/>
            <p:cNvSpPr>
              <a:spLocks noChangeShapeType="1"/>
            </p:cNvSpPr>
            <p:nvPr/>
          </p:nvSpPr>
          <p:spPr bwMode="auto">
            <a:xfrm>
              <a:off x="1276" y="3573"/>
              <a:ext cx="1595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36" name="Line 41"/>
            <p:cNvSpPr>
              <a:spLocks noChangeShapeType="1"/>
            </p:cNvSpPr>
            <p:nvPr/>
          </p:nvSpPr>
          <p:spPr bwMode="auto">
            <a:xfrm>
              <a:off x="2874" y="3573"/>
              <a:ext cx="1594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37" name="Line 42"/>
            <p:cNvSpPr>
              <a:spLocks noChangeShapeType="1"/>
            </p:cNvSpPr>
            <p:nvPr/>
          </p:nvSpPr>
          <p:spPr bwMode="auto">
            <a:xfrm>
              <a:off x="1276" y="3820"/>
              <a:ext cx="1595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38" name="Line 43"/>
            <p:cNvSpPr>
              <a:spLocks noChangeShapeType="1"/>
            </p:cNvSpPr>
            <p:nvPr/>
          </p:nvSpPr>
          <p:spPr bwMode="auto">
            <a:xfrm>
              <a:off x="2874" y="3820"/>
              <a:ext cx="1594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39" name="Line 44"/>
            <p:cNvSpPr>
              <a:spLocks noChangeShapeType="1"/>
            </p:cNvSpPr>
            <p:nvPr/>
          </p:nvSpPr>
          <p:spPr bwMode="auto">
            <a:xfrm>
              <a:off x="1276" y="4068"/>
              <a:ext cx="1595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40" name="Line 45"/>
            <p:cNvSpPr>
              <a:spLocks noChangeShapeType="1"/>
            </p:cNvSpPr>
            <p:nvPr/>
          </p:nvSpPr>
          <p:spPr bwMode="auto">
            <a:xfrm>
              <a:off x="2874" y="4068"/>
              <a:ext cx="1594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41" name="Line 46"/>
            <p:cNvSpPr>
              <a:spLocks noChangeShapeType="1"/>
            </p:cNvSpPr>
            <p:nvPr/>
          </p:nvSpPr>
          <p:spPr bwMode="auto">
            <a:xfrm>
              <a:off x="1276" y="1598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42" name="Line 47"/>
            <p:cNvSpPr>
              <a:spLocks noChangeShapeType="1"/>
            </p:cNvSpPr>
            <p:nvPr/>
          </p:nvSpPr>
          <p:spPr bwMode="auto">
            <a:xfrm>
              <a:off x="1276" y="1845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43" name="Line 48"/>
            <p:cNvSpPr>
              <a:spLocks noChangeShapeType="1"/>
            </p:cNvSpPr>
            <p:nvPr/>
          </p:nvSpPr>
          <p:spPr bwMode="auto">
            <a:xfrm>
              <a:off x="1276" y="2092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44" name="Line 49"/>
            <p:cNvSpPr>
              <a:spLocks noChangeShapeType="1"/>
            </p:cNvSpPr>
            <p:nvPr/>
          </p:nvSpPr>
          <p:spPr bwMode="auto">
            <a:xfrm>
              <a:off x="1276" y="2338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45" name="Line 50"/>
            <p:cNvSpPr>
              <a:spLocks noChangeShapeType="1"/>
            </p:cNvSpPr>
            <p:nvPr/>
          </p:nvSpPr>
          <p:spPr bwMode="auto">
            <a:xfrm>
              <a:off x="1276" y="2586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46" name="Line 51"/>
            <p:cNvSpPr>
              <a:spLocks noChangeShapeType="1"/>
            </p:cNvSpPr>
            <p:nvPr/>
          </p:nvSpPr>
          <p:spPr bwMode="auto">
            <a:xfrm>
              <a:off x="1276" y="2833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47" name="Line 52"/>
            <p:cNvSpPr>
              <a:spLocks noChangeShapeType="1"/>
            </p:cNvSpPr>
            <p:nvPr/>
          </p:nvSpPr>
          <p:spPr bwMode="auto">
            <a:xfrm>
              <a:off x="1276" y="3078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48" name="Line 53"/>
            <p:cNvSpPr>
              <a:spLocks noChangeShapeType="1"/>
            </p:cNvSpPr>
            <p:nvPr/>
          </p:nvSpPr>
          <p:spPr bwMode="auto">
            <a:xfrm>
              <a:off x="1276" y="3326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49" name="Line 54"/>
            <p:cNvSpPr>
              <a:spLocks noChangeShapeType="1"/>
            </p:cNvSpPr>
            <p:nvPr/>
          </p:nvSpPr>
          <p:spPr bwMode="auto">
            <a:xfrm>
              <a:off x="1276" y="3573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50" name="Line 55"/>
            <p:cNvSpPr>
              <a:spLocks noChangeShapeType="1"/>
            </p:cNvSpPr>
            <p:nvPr/>
          </p:nvSpPr>
          <p:spPr bwMode="auto">
            <a:xfrm>
              <a:off x="1276" y="3820"/>
              <a:ext cx="0" cy="245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51" name="Line 56"/>
            <p:cNvSpPr>
              <a:spLocks noChangeShapeType="1"/>
            </p:cNvSpPr>
            <p:nvPr/>
          </p:nvSpPr>
          <p:spPr bwMode="auto">
            <a:xfrm>
              <a:off x="2874" y="1598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52" name="Line 57"/>
            <p:cNvSpPr>
              <a:spLocks noChangeShapeType="1"/>
            </p:cNvSpPr>
            <p:nvPr/>
          </p:nvSpPr>
          <p:spPr bwMode="auto">
            <a:xfrm>
              <a:off x="2874" y="1845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53" name="Line 58"/>
            <p:cNvSpPr>
              <a:spLocks noChangeShapeType="1"/>
            </p:cNvSpPr>
            <p:nvPr/>
          </p:nvSpPr>
          <p:spPr bwMode="auto">
            <a:xfrm>
              <a:off x="2874" y="2092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54" name="Line 59"/>
            <p:cNvSpPr>
              <a:spLocks noChangeShapeType="1"/>
            </p:cNvSpPr>
            <p:nvPr/>
          </p:nvSpPr>
          <p:spPr bwMode="auto">
            <a:xfrm>
              <a:off x="2874" y="2338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55" name="Line 60"/>
            <p:cNvSpPr>
              <a:spLocks noChangeShapeType="1"/>
            </p:cNvSpPr>
            <p:nvPr/>
          </p:nvSpPr>
          <p:spPr bwMode="auto">
            <a:xfrm>
              <a:off x="2874" y="2586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56" name="Line 61"/>
            <p:cNvSpPr>
              <a:spLocks noChangeShapeType="1"/>
            </p:cNvSpPr>
            <p:nvPr/>
          </p:nvSpPr>
          <p:spPr bwMode="auto">
            <a:xfrm>
              <a:off x="2874" y="2833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57" name="Line 62"/>
            <p:cNvSpPr>
              <a:spLocks noChangeShapeType="1"/>
            </p:cNvSpPr>
            <p:nvPr/>
          </p:nvSpPr>
          <p:spPr bwMode="auto">
            <a:xfrm>
              <a:off x="2874" y="3078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58" name="Line 63"/>
            <p:cNvSpPr>
              <a:spLocks noChangeShapeType="1"/>
            </p:cNvSpPr>
            <p:nvPr/>
          </p:nvSpPr>
          <p:spPr bwMode="auto">
            <a:xfrm>
              <a:off x="2874" y="3326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59" name="Line 64"/>
            <p:cNvSpPr>
              <a:spLocks noChangeShapeType="1"/>
            </p:cNvSpPr>
            <p:nvPr/>
          </p:nvSpPr>
          <p:spPr bwMode="auto">
            <a:xfrm>
              <a:off x="2874" y="3573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60" name="Line 65"/>
            <p:cNvSpPr>
              <a:spLocks noChangeShapeType="1"/>
            </p:cNvSpPr>
            <p:nvPr/>
          </p:nvSpPr>
          <p:spPr bwMode="auto">
            <a:xfrm>
              <a:off x="2874" y="3820"/>
              <a:ext cx="0" cy="245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61" name="Line 66"/>
            <p:cNvSpPr>
              <a:spLocks noChangeShapeType="1"/>
            </p:cNvSpPr>
            <p:nvPr/>
          </p:nvSpPr>
          <p:spPr bwMode="auto">
            <a:xfrm>
              <a:off x="4473" y="1598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62" name="Line 67"/>
            <p:cNvSpPr>
              <a:spLocks noChangeShapeType="1"/>
            </p:cNvSpPr>
            <p:nvPr/>
          </p:nvSpPr>
          <p:spPr bwMode="auto">
            <a:xfrm>
              <a:off x="4473" y="1845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63" name="Line 68"/>
            <p:cNvSpPr>
              <a:spLocks noChangeShapeType="1"/>
            </p:cNvSpPr>
            <p:nvPr/>
          </p:nvSpPr>
          <p:spPr bwMode="auto">
            <a:xfrm>
              <a:off x="4473" y="2092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64" name="Line 69"/>
            <p:cNvSpPr>
              <a:spLocks noChangeShapeType="1"/>
            </p:cNvSpPr>
            <p:nvPr/>
          </p:nvSpPr>
          <p:spPr bwMode="auto">
            <a:xfrm>
              <a:off x="4473" y="2338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65" name="Line 70"/>
            <p:cNvSpPr>
              <a:spLocks noChangeShapeType="1"/>
            </p:cNvSpPr>
            <p:nvPr/>
          </p:nvSpPr>
          <p:spPr bwMode="auto">
            <a:xfrm>
              <a:off x="4473" y="2586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66" name="Line 71"/>
            <p:cNvSpPr>
              <a:spLocks noChangeShapeType="1"/>
            </p:cNvSpPr>
            <p:nvPr/>
          </p:nvSpPr>
          <p:spPr bwMode="auto">
            <a:xfrm>
              <a:off x="4473" y="2833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67" name="Line 72"/>
            <p:cNvSpPr>
              <a:spLocks noChangeShapeType="1"/>
            </p:cNvSpPr>
            <p:nvPr/>
          </p:nvSpPr>
          <p:spPr bwMode="auto">
            <a:xfrm>
              <a:off x="4473" y="3078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68" name="Line 73"/>
            <p:cNvSpPr>
              <a:spLocks noChangeShapeType="1"/>
            </p:cNvSpPr>
            <p:nvPr/>
          </p:nvSpPr>
          <p:spPr bwMode="auto">
            <a:xfrm>
              <a:off x="4473" y="3326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69" name="Line 74"/>
            <p:cNvSpPr>
              <a:spLocks noChangeShapeType="1"/>
            </p:cNvSpPr>
            <p:nvPr/>
          </p:nvSpPr>
          <p:spPr bwMode="auto">
            <a:xfrm>
              <a:off x="4473" y="3573"/>
              <a:ext cx="0" cy="244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970" name="Line 75"/>
            <p:cNvSpPr>
              <a:spLocks noChangeShapeType="1"/>
            </p:cNvSpPr>
            <p:nvPr/>
          </p:nvSpPr>
          <p:spPr bwMode="auto">
            <a:xfrm>
              <a:off x="4473" y="3820"/>
              <a:ext cx="0" cy="245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7893" name="Group 76"/>
          <p:cNvGrpSpPr>
            <a:grpSpLocks/>
          </p:cNvGrpSpPr>
          <p:nvPr/>
        </p:nvGrpSpPr>
        <p:grpSpPr bwMode="auto">
          <a:xfrm>
            <a:off x="2073275" y="1654175"/>
            <a:ext cx="5076825" cy="720725"/>
            <a:chOff x="1306" y="1042"/>
            <a:chExt cx="3198" cy="454"/>
          </a:xfrm>
        </p:grpSpPr>
        <p:sp>
          <p:nvSpPr>
            <p:cNvPr id="37894" name="Rectangle 77"/>
            <p:cNvSpPr>
              <a:spLocks noChangeArrowheads="1"/>
            </p:cNvSpPr>
            <p:nvPr/>
          </p:nvSpPr>
          <p:spPr bwMode="auto">
            <a:xfrm>
              <a:off x="1306" y="1042"/>
              <a:ext cx="3196" cy="452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2pPr>
              <a:lvl3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3pPr>
              <a:lvl4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4pPr>
              <a:lvl5pPr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Tx/>
                <a:buFontTx/>
                <a:buNone/>
              </a:pPr>
              <a:r>
                <a:rPr lang="fr-FR" altLang="fr-FR" sz="1400" b="1">
                  <a:solidFill>
                    <a:srgbClr val="000000"/>
                  </a:solidFill>
                  <a:ea typeface="Microsoft YaHei" charset="-122"/>
                </a:rPr>
                <a:t>Plafonds du RFR selon le nombre de parts fiscales</a:t>
              </a:r>
            </a:p>
          </p:txBody>
        </p:sp>
        <p:sp>
          <p:nvSpPr>
            <p:cNvPr id="37895" name="Line 78"/>
            <p:cNvSpPr>
              <a:spLocks noChangeShapeType="1"/>
            </p:cNvSpPr>
            <p:nvPr/>
          </p:nvSpPr>
          <p:spPr bwMode="auto">
            <a:xfrm>
              <a:off x="1306" y="1042"/>
              <a:ext cx="3196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896" name="Line 79"/>
            <p:cNvSpPr>
              <a:spLocks noChangeShapeType="1"/>
            </p:cNvSpPr>
            <p:nvPr/>
          </p:nvSpPr>
          <p:spPr bwMode="auto">
            <a:xfrm>
              <a:off x="1306" y="1497"/>
              <a:ext cx="3196" cy="0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897" name="Line 80"/>
            <p:cNvSpPr>
              <a:spLocks noChangeShapeType="1"/>
            </p:cNvSpPr>
            <p:nvPr/>
          </p:nvSpPr>
          <p:spPr bwMode="auto">
            <a:xfrm>
              <a:off x="1306" y="1042"/>
              <a:ext cx="0" cy="452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898" name="Line 81"/>
            <p:cNvSpPr>
              <a:spLocks noChangeShapeType="1"/>
            </p:cNvSpPr>
            <p:nvPr/>
          </p:nvSpPr>
          <p:spPr bwMode="auto">
            <a:xfrm>
              <a:off x="4505" y="1042"/>
              <a:ext cx="0" cy="452"/>
            </a:xfrm>
            <a:prstGeom prst="line">
              <a:avLst/>
            </a:prstGeom>
            <a:noFill/>
            <a:ln w="7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ChangeArrowheads="1"/>
          </p:cNvSpPr>
          <p:nvPr>
            <p:ph type="title"/>
          </p:nvPr>
        </p:nvSpPr>
        <p:spPr>
          <a:xfrm>
            <a:off x="684213" y="332657"/>
            <a:ext cx="7772400" cy="1152128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dirty="0"/>
              <a:t>BSV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611188" y="1412776"/>
            <a:ext cx="7993062" cy="4680520"/>
          </a:xfrm>
        </p:spPr>
        <p:txBody>
          <a:bodyPr/>
          <a:lstStyle/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800" dirty="0"/>
          </a:p>
          <a:p>
            <a:pPr marL="0" indent="0" algn="ctr" eaLnBrk="1" hangingPunct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dirty="0"/>
              <a:t>Conditions financières:</a:t>
            </a:r>
          </a:p>
          <a:p>
            <a:pPr marL="0" indent="0" algn="ctr" eaLnBrk="1" hangingPunct="1">
              <a:spcBef>
                <a:spcPts val="5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000" dirty="0"/>
          </a:p>
          <a:p>
            <a:pPr marL="0" indent="0" eaLnBrk="1" hangingPunct="1"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dirty="0"/>
              <a:t> Prix du séjour </a:t>
            </a:r>
            <a:r>
              <a:rPr lang="fr-FR" altLang="fr-FR" dirty="0" smtClean="0"/>
              <a:t>2024:</a:t>
            </a:r>
            <a:endParaRPr lang="fr-FR" altLang="fr-FR" dirty="0"/>
          </a:p>
          <a:p>
            <a:pPr marL="0" indent="0" eaLnBrk="1" hangingPunct="1"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dirty="0"/>
              <a:t> </a:t>
            </a:r>
            <a:r>
              <a:rPr lang="fr-FR" altLang="fr-FR" dirty="0" smtClean="0"/>
              <a:t>270 </a:t>
            </a:r>
            <a:r>
              <a:rPr lang="fr-FR" altLang="fr-FR" dirty="0"/>
              <a:t>€ (transport compris) pour un séjour d’une semaine en pension complète avec 2 excursions </a:t>
            </a:r>
          </a:p>
          <a:p>
            <a:pPr marL="0" indent="0" eaLnBrk="1" hangingPunct="1"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dirty="0"/>
              <a:t> </a:t>
            </a:r>
            <a:r>
              <a:rPr lang="fr-FR" altLang="fr-FR" dirty="0" smtClean="0"/>
              <a:t>240</a:t>
            </a:r>
            <a:r>
              <a:rPr lang="fr-FR" altLang="fr-FR" dirty="0"/>
              <a:t>€ pour ceux venant par leur propre moyen</a:t>
            </a:r>
          </a:p>
          <a:p>
            <a:pPr marL="0" indent="0" eaLnBrk="1" hangingPunct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ChangeArrowheads="1"/>
          </p:cNvSpPr>
          <p:nvPr>
            <p:ph type="title"/>
          </p:nvPr>
        </p:nvSpPr>
        <p:spPr>
          <a:xfrm>
            <a:off x="684213" y="332657"/>
            <a:ext cx="7772400" cy="1080120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dirty="0"/>
              <a:t>BSV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611188" y="1412777"/>
            <a:ext cx="7993062" cy="4537173"/>
          </a:xfrm>
        </p:spPr>
        <p:txBody>
          <a:bodyPr/>
          <a:lstStyle/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800" dirty="0"/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La Fédération LSR travaille avec ses partenaires du tourisme social :</a:t>
            </a:r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AEC, </a:t>
            </a:r>
            <a:r>
              <a:rPr lang="fr-FR" altLang="fr-FR" sz="2800" dirty="0">
                <a:solidFill>
                  <a:srgbClr val="FF0000"/>
                </a:solidFill>
              </a:rPr>
              <a:t>AZUREVA</a:t>
            </a:r>
            <a:r>
              <a:rPr lang="fr-FR" altLang="fr-FR" sz="2800" dirty="0"/>
              <a:t>, CCAS, CEVEO, </a:t>
            </a:r>
            <a:r>
              <a:rPr lang="fr-FR" altLang="fr-FR" sz="2800" dirty="0" smtClean="0"/>
              <a:t>LEOLAGRANGE</a:t>
            </a:r>
            <a:r>
              <a:rPr lang="fr-FR" altLang="fr-FR" sz="2800" dirty="0"/>
              <a:t>, MILEADE, ULVF,</a:t>
            </a:r>
            <a:br>
              <a:rPr lang="fr-FR" altLang="fr-FR" sz="2800" dirty="0"/>
            </a:br>
            <a:r>
              <a:rPr lang="fr-FR" altLang="fr-FR" sz="2800" dirty="0" smtClean="0">
                <a:solidFill>
                  <a:srgbClr val="FF0000"/>
                </a:solidFill>
              </a:rPr>
              <a:t>VILLAGES </a:t>
            </a:r>
            <a:r>
              <a:rPr lang="fr-FR" altLang="fr-FR" sz="2800" dirty="0">
                <a:solidFill>
                  <a:srgbClr val="FF0000"/>
                </a:solidFill>
              </a:rPr>
              <a:t>CLUB DU SOLEIL, </a:t>
            </a:r>
            <a:r>
              <a:rPr lang="fr-FR" altLang="fr-FR" sz="2800" dirty="0" smtClean="0">
                <a:solidFill>
                  <a:srgbClr val="FF0000"/>
                </a:solidFill>
              </a:rPr>
              <a:t>VTF</a:t>
            </a:r>
            <a:r>
              <a:rPr lang="fr-FR" altLang="fr-FR" sz="2800" dirty="0"/>
              <a:t>, </a:t>
            </a:r>
            <a:r>
              <a:rPr lang="fr-FR" altLang="fr-FR" sz="2800" dirty="0" smtClean="0"/>
              <a:t>VVF</a:t>
            </a:r>
            <a:endParaRPr lang="fr-FR" altLang="fr-FR" sz="2800" dirty="0"/>
          </a:p>
          <a:p>
            <a:pPr marL="0" indent="0" algn="ctr" eaLnBrk="1" hangingPunct="1">
              <a:spcBef>
                <a:spcPts val="700"/>
              </a:spcBef>
              <a:buClrTx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L’Avenir Social contribue au financement des séjours BSV à hauteur de </a:t>
            </a:r>
            <a:r>
              <a:rPr lang="fr-FR" altLang="fr-FR" sz="2800" dirty="0" smtClean="0"/>
              <a:t>9 000€.</a:t>
            </a:r>
            <a:endParaRPr lang="fr-FR" altLang="fr-FR" sz="2800" dirty="0"/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800" dirty="0"/>
          </a:p>
          <a:p>
            <a:pPr marL="0" indent="0" algn="ctr" eaLnBrk="1" hangingPunct="1">
              <a:spcBef>
                <a:spcPts val="5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0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ChangeArrowheads="1"/>
          </p:cNvSpPr>
          <p:nvPr>
            <p:ph type="title"/>
          </p:nvPr>
        </p:nvSpPr>
        <p:spPr>
          <a:xfrm>
            <a:off x="684213" y="548681"/>
            <a:ext cx="7772400" cy="1080120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dirty="0"/>
              <a:t>BSV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611188" y="1989138"/>
            <a:ext cx="7993062" cy="3960812"/>
          </a:xfrm>
        </p:spPr>
        <p:txBody>
          <a:bodyPr/>
          <a:lstStyle/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800" dirty="0"/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GESTION</a:t>
            </a:r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800" dirty="0"/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La Fédération signe des conventions avec:</a:t>
            </a:r>
          </a:p>
          <a:p>
            <a:pPr marL="0" indent="0" eaLnBrk="1" hangingPunct="1">
              <a:spcBef>
                <a:spcPts val="700"/>
              </a:spcBef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 Les partenaires du tourisme social,</a:t>
            </a:r>
          </a:p>
          <a:p>
            <a:pPr marL="0" indent="0" eaLnBrk="1" hangingPunct="1">
              <a:spcBef>
                <a:spcPts val="700"/>
              </a:spcBef>
              <a:buFont typeface="Arial" charset="0"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fr-FR" altLang="fr-FR" sz="2800" dirty="0"/>
              <a:t> L’ANCV.</a:t>
            </a:r>
          </a:p>
          <a:p>
            <a:pPr marL="0" indent="0" algn="ctr" eaLnBrk="1" hangingPunct="1">
              <a:spcBef>
                <a:spcPts val="7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fr-FR" altLang="fr-FR" sz="2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7026497-935F-06DD-E1E9-111EAFEA3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BSV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57E3E4E1-C7EE-2C91-3F21-E94C5B2003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r>
              <a:rPr lang="fr-FR" dirty="0"/>
              <a:t>Un groupe de travail </a:t>
            </a:r>
          </a:p>
          <a:p>
            <a:pPr marL="457200" indent="-457200">
              <a:buFontTx/>
              <a:buChar char="-"/>
            </a:pPr>
            <a:r>
              <a:rPr lang="fr-FR" dirty="0"/>
              <a:t>organise le déroulement des séjours avec les villages de vacances,</a:t>
            </a:r>
          </a:p>
          <a:p>
            <a:pPr marL="457200" indent="-457200">
              <a:buFontTx/>
              <a:buChar char="-"/>
            </a:pPr>
            <a:r>
              <a:rPr lang="fr-FR" dirty="0"/>
              <a:t>réserve les billets de train,</a:t>
            </a:r>
          </a:p>
          <a:p>
            <a:pPr marL="457200" indent="-457200">
              <a:buFontTx/>
              <a:buChar char="-"/>
            </a:pPr>
            <a:r>
              <a:rPr lang="fr-FR" dirty="0"/>
              <a:t>réserve les cars pour les transferts et sorties</a:t>
            </a:r>
          </a:p>
        </p:txBody>
      </p:sp>
    </p:spTree>
    <p:extLst>
      <p:ext uri="{BB962C8B-B14F-4D97-AF65-F5344CB8AC3E}">
        <p14:creationId xmlns:p14="http://schemas.microsoft.com/office/powerpoint/2010/main" val="1262527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3CB7FA1-3C10-91C3-BDE2-FAC091CE3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BSV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AB8D728C-6DF6-B754-F02A-D0BA60AE8A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r>
              <a:rPr lang="fr-FR" dirty="0"/>
              <a:t>Ce dispositif impose un certain nombre de règles:</a:t>
            </a:r>
          </a:p>
          <a:p>
            <a:pPr marL="457200" indent="-457200">
              <a:buFontTx/>
              <a:buChar char="-"/>
            </a:pPr>
            <a:r>
              <a:rPr lang="fr-FR" dirty="0"/>
              <a:t>la destination </a:t>
            </a:r>
            <a:r>
              <a:rPr lang="fr-FR" dirty="0" smtClean="0"/>
              <a:t>est, aujourd’hui, plus </a:t>
            </a:r>
            <a:r>
              <a:rPr lang="fr-FR" dirty="0"/>
              <a:t>ou moins </a:t>
            </a:r>
            <a:r>
              <a:rPr lang="fr-FR" dirty="0" smtClean="0"/>
              <a:t>imposée par régions,</a:t>
            </a:r>
            <a:endParaRPr lang="fr-FR" dirty="0"/>
          </a:p>
          <a:p>
            <a:pPr marL="457200" indent="-457200">
              <a:buFontTx/>
              <a:buChar char="-"/>
            </a:pPr>
            <a:r>
              <a:rPr lang="fr-FR" dirty="0"/>
              <a:t>le programme d’excursions est identique pour tout le groupe</a:t>
            </a:r>
          </a:p>
        </p:txBody>
      </p:sp>
    </p:spTree>
    <p:extLst>
      <p:ext uri="{BB962C8B-B14F-4D97-AF65-F5344CB8AC3E}">
        <p14:creationId xmlns:p14="http://schemas.microsoft.com/office/powerpoint/2010/main" val="41905030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958</TotalTime>
  <Words>870</Words>
  <Application>Microsoft Office PowerPoint</Application>
  <PresentationFormat>Affichage à l'écran (4:3)</PresentationFormat>
  <Paragraphs>187</Paragraphs>
  <Slides>26</Slides>
  <Notes>22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Thème Office</vt:lpstr>
      <vt:lpstr>Les séjours solidaires</vt:lpstr>
      <vt:lpstr>BSV</vt:lpstr>
      <vt:lpstr>BSV</vt:lpstr>
      <vt:lpstr>BSV</vt:lpstr>
      <vt:lpstr>BSV</vt:lpstr>
      <vt:lpstr>BSV</vt:lpstr>
      <vt:lpstr>BSV</vt:lpstr>
      <vt:lpstr>BSV</vt:lpstr>
      <vt:lpstr>BSV</vt:lpstr>
      <vt:lpstr>BSV</vt:lpstr>
      <vt:lpstr>BSV</vt:lpstr>
      <vt:lpstr>BSV</vt:lpstr>
      <vt:lpstr>SEV</vt:lpstr>
      <vt:lpstr>SEV</vt:lpstr>
      <vt:lpstr>SEV</vt:lpstr>
      <vt:lpstr>Présentation PowerPoint</vt:lpstr>
      <vt:lpstr>SEV</vt:lpstr>
      <vt:lpstr>SEV</vt:lpstr>
      <vt:lpstr>SEV</vt:lpstr>
      <vt:lpstr>SEV</vt:lpstr>
      <vt:lpstr>SEV</vt:lpstr>
      <vt:lpstr>SEV</vt:lpstr>
      <vt:lpstr>SEV</vt:lpstr>
      <vt:lpstr>SEV</vt:lpstr>
      <vt:lpstr>SEV</vt:lpstr>
      <vt:lpstr>SEV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séjours solidaires</dc:title>
  <dc:creator>lsr</dc:creator>
  <cp:lastModifiedBy>Marcel</cp:lastModifiedBy>
  <cp:revision>44</cp:revision>
  <cp:lastPrinted>2024-09-25T15:49:07Z</cp:lastPrinted>
  <dcterms:created xsi:type="dcterms:W3CDTF">2019-11-25T14:07:22Z</dcterms:created>
  <dcterms:modified xsi:type="dcterms:W3CDTF">2024-09-26T13:41:35Z</dcterms:modified>
</cp:coreProperties>
</file>