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handoutMasterIdLst>
    <p:handoutMasterId r:id="rId54"/>
  </p:handoutMasterIdLst>
  <p:sldIdLst>
    <p:sldId id="256" r:id="rId2"/>
    <p:sldId id="369" r:id="rId3"/>
    <p:sldId id="370" r:id="rId4"/>
    <p:sldId id="371" r:id="rId5"/>
    <p:sldId id="320" r:id="rId6"/>
    <p:sldId id="325" r:id="rId7"/>
    <p:sldId id="326" r:id="rId8"/>
    <p:sldId id="329" r:id="rId9"/>
    <p:sldId id="328" r:id="rId10"/>
    <p:sldId id="324" r:id="rId11"/>
    <p:sldId id="319" r:id="rId12"/>
    <p:sldId id="264" r:id="rId13"/>
    <p:sldId id="267" r:id="rId14"/>
    <p:sldId id="268" r:id="rId15"/>
    <p:sldId id="269" r:id="rId16"/>
    <p:sldId id="270" r:id="rId17"/>
    <p:sldId id="331" r:id="rId18"/>
    <p:sldId id="332" r:id="rId19"/>
    <p:sldId id="367" r:id="rId20"/>
    <p:sldId id="333" r:id="rId21"/>
    <p:sldId id="373" r:id="rId22"/>
    <p:sldId id="293" r:id="rId23"/>
    <p:sldId id="349" r:id="rId24"/>
    <p:sldId id="350" r:id="rId25"/>
    <p:sldId id="338" r:id="rId26"/>
    <p:sldId id="339" r:id="rId27"/>
    <p:sldId id="341" r:id="rId28"/>
    <p:sldId id="344" r:id="rId29"/>
    <p:sldId id="345" r:id="rId30"/>
    <p:sldId id="374" r:id="rId31"/>
    <p:sldId id="351" r:id="rId32"/>
    <p:sldId id="352" r:id="rId33"/>
    <p:sldId id="359" r:id="rId34"/>
    <p:sldId id="354" r:id="rId35"/>
    <p:sldId id="355" r:id="rId36"/>
    <p:sldId id="356" r:id="rId37"/>
    <p:sldId id="357" r:id="rId38"/>
    <p:sldId id="358" r:id="rId39"/>
    <p:sldId id="362" r:id="rId40"/>
    <p:sldId id="365" r:id="rId41"/>
    <p:sldId id="335" r:id="rId42"/>
    <p:sldId id="363" r:id="rId43"/>
    <p:sldId id="366" r:id="rId44"/>
    <p:sldId id="271" r:id="rId45"/>
    <p:sldId id="273" r:id="rId46"/>
    <p:sldId id="275" r:id="rId47"/>
    <p:sldId id="277" r:id="rId48"/>
    <p:sldId id="279" r:id="rId49"/>
    <p:sldId id="278" r:id="rId50"/>
    <p:sldId id="281" r:id="rId51"/>
    <p:sldId id="282" r:id="rId52"/>
  </p:sldIdLst>
  <p:sldSz cx="9144000" cy="6858000" type="screen4x3"/>
  <p:notesSz cx="6888163" cy="100203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4E500B27-72AD-4EEE-AB45-F48DC2F8632A}">
          <p14:sldIdLst>
            <p14:sldId id="256"/>
            <p14:sldId id="369"/>
            <p14:sldId id="370"/>
            <p14:sldId id="371"/>
            <p14:sldId id="320"/>
            <p14:sldId id="325"/>
            <p14:sldId id="326"/>
            <p14:sldId id="329"/>
            <p14:sldId id="328"/>
            <p14:sldId id="324"/>
            <p14:sldId id="319"/>
            <p14:sldId id="264"/>
            <p14:sldId id="267"/>
            <p14:sldId id="268"/>
          </p14:sldIdLst>
        </p14:section>
        <p14:section name="Section sans titre" id="{15C08A16-0CFF-443E-B442-3177C30DDA57}">
          <p14:sldIdLst>
            <p14:sldId id="269"/>
            <p14:sldId id="270"/>
            <p14:sldId id="331"/>
            <p14:sldId id="332"/>
            <p14:sldId id="367"/>
            <p14:sldId id="333"/>
            <p14:sldId id="373"/>
            <p14:sldId id="293"/>
            <p14:sldId id="349"/>
            <p14:sldId id="350"/>
            <p14:sldId id="338"/>
            <p14:sldId id="339"/>
            <p14:sldId id="341"/>
            <p14:sldId id="344"/>
            <p14:sldId id="345"/>
            <p14:sldId id="374"/>
            <p14:sldId id="351"/>
            <p14:sldId id="352"/>
            <p14:sldId id="359"/>
            <p14:sldId id="354"/>
            <p14:sldId id="355"/>
            <p14:sldId id="356"/>
            <p14:sldId id="357"/>
            <p14:sldId id="358"/>
            <p14:sldId id="362"/>
            <p14:sldId id="365"/>
            <p14:sldId id="335"/>
            <p14:sldId id="363"/>
            <p14:sldId id="366"/>
            <p14:sldId id="271"/>
            <p14:sldId id="273"/>
            <p14:sldId id="275"/>
            <p14:sldId id="277"/>
            <p14:sldId id="279"/>
            <p14:sldId id="278"/>
            <p14:sldId id="281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8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>
          <p15:clr>
            <a:srgbClr val="A4A3A4"/>
          </p15:clr>
        </p15:guide>
        <p15:guide id="2" pos="217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5437" autoAdjust="0"/>
  </p:normalViewPr>
  <p:slideViewPr>
    <p:cSldViewPr>
      <p:cViewPr varScale="1">
        <p:scale>
          <a:sx n="92" d="100"/>
          <a:sy n="92" d="100"/>
        </p:scale>
        <p:origin x="1128" y="90"/>
      </p:cViewPr>
      <p:guideLst>
        <p:guide orient="horz" pos="98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4"/>
    </p:cViewPr>
  </p:sorterViewPr>
  <p:notesViewPr>
    <p:cSldViewPr>
      <p:cViewPr varScale="1">
        <p:scale>
          <a:sx n="84" d="100"/>
          <a:sy n="84" d="100"/>
        </p:scale>
        <p:origin x="-2334" y="-84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737C0284-78C0-4AD4-99EE-8A1164DB788A}" type="datetimeFigureOut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49D850BC-E747-40D1-8245-0F2D54432AF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1215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1336E098-02DB-4699-9B41-271A50A11D89}" type="datetimeFigureOut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9BCBBEB-4BEF-4C2D-A259-C9FA7B9E7F1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57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2D0D8-5DCA-49B8-8E82-05FB9F48CE7C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BAFC1-FBC7-4871-88E9-E8BAB55BC1DC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53C24-6EB0-4240-99C7-E05073940075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093F-F0F1-4552-969D-E311DAD515AC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062B-40CC-4848-90E3-07023039FC8F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87FE-748A-45E9-A842-E83324A0585E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1B26-01AE-441A-A640-617CCBB20D03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7B633-B302-48CA-ABD9-053EE02AFE32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58B7-17BD-4AA7-B2AB-ECAAEE7E4484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28A0-D689-4E3E-871C-BD025AF21302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9EBD-1748-4EFF-A295-AB7C7FC80300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99625B-6D7D-4275-BC94-18FB84734508}" type="datetime1">
              <a:rPr lang="fr-FR" smtClean="0"/>
              <a:pPr/>
              <a:t>10/06/2024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dirty="0" smtClean="0"/>
              <a:t>1/25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19352F-E475-4E66-8857-F2263A7AED3A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905272"/>
          </a:xfrm>
        </p:spPr>
        <p:txBody>
          <a:bodyPr anchor="ctr">
            <a:norm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fr-FR" sz="4800" dirty="0" smtClean="0"/>
              <a:t>FORMATION LSR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296808"/>
          </a:xfrm>
        </p:spPr>
        <p:txBody>
          <a:bodyPr/>
          <a:lstStyle/>
          <a:p>
            <a:endParaRPr lang="fr-FR" dirty="0" smtClean="0"/>
          </a:p>
          <a:p>
            <a:pPr algn="ctr"/>
            <a:r>
              <a:rPr lang="fr-FR" sz="3600" b="1" dirty="0" smtClean="0">
                <a:solidFill>
                  <a:schemeClr val="tx2">
                    <a:lumMod val="75000"/>
                  </a:schemeClr>
                </a:solidFill>
              </a:rPr>
              <a:t>LES FINANCES DE NOS ASSOCIATIONS</a:t>
            </a:r>
          </a:p>
          <a:p>
            <a:pPr algn="ctr"/>
            <a:endParaRPr lang="fr-FR" sz="36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				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71600" y="1340768"/>
            <a:ext cx="7115128" cy="960136"/>
          </a:xfrm>
        </p:spPr>
        <p:txBody>
          <a:bodyPr/>
          <a:lstStyle/>
          <a:p>
            <a:r>
              <a:rPr lang="fr-FR" sz="3600" dirty="0" smtClean="0"/>
              <a:t>Principes Comptables Fondamentaux </a:t>
            </a:r>
            <a:endParaRPr lang="fr-FR" sz="3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1115616" y="3140968"/>
            <a:ext cx="7187136" cy="3096344"/>
          </a:xfrm>
        </p:spPr>
        <p:txBody>
          <a:bodyPr>
            <a:normAutofit/>
          </a:bodyPr>
          <a:lstStyle/>
          <a:p>
            <a:pPr marL="342900" indent="-342900">
              <a:buClrTx/>
              <a:buFont typeface="Courier New" panose="02070309020205020404" pitchFamily="49" charset="0"/>
              <a:buChar char="o"/>
            </a:pP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Régularité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dirty="0" smtClean="0"/>
          </a:p>
          <a:p>
            <a:pPr marL="342900" indent="-342900">
              <a:buClrTx/>
              <a:buFont typeface="Courier New" panose="02070309020205020404" pitchFamily="49" charset="0"/>
              <a:buChar char="o"/>
            </a:pP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Sincérité</a:t>
            </a:r>
          </a:p>
          <a:p>
            <a:pPr marL="342900" indent="-342900">
              <a:buClrTx/>
              <a:buFont typeface="Courier New" panose="02070309020205020404" pitchFamily="49" charset="0"/>
              <a:buChar char="o"/>
            </a:pPr>
            <a:endParaRPr lang="fr-FR" dirty="0" smtClean="0"/>
          </a:p>
          <a:p>
            <a:pPr marL="342900" indent="-342900">
              <a:buClrTx/>
              <a:buFont typeface="Courier New" panose="02070309020205020404" pitchFamily="49" charset="0"/>
              <a:buChar char="o"/>
            </a:pP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Image Fidèle</a:t>
            </a:r>
          </a:p>
          <a:p>
            <a:pPr marL="342900" indent="-342900">
              <a:buClrTx/>
              <a:buFont typeface="Courier New" panose="02070309020205020404" pitchFamily="49" charset="0"/>
              <a:buChar char="o"/>
            </a:pPr>
            <a:endParaRPr lang="fr-FR" dirty="0" smtClean="0"/>
          </a:p>
          <a:p>
            <a:pPr marL="342900" indent="-342900">
              <a:buClrTx/>
              <a:buFont typeface="Courier New" panose="02070309020205020404" pitchFamily="49" charset="0"/>
              <a:buChar char="o"/>
            </a:pP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Prudence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9849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905272"/>
          </a:xfrm>
        </p:spPr>
        <p:txBody>
          <a:bodyPr anchor="ctr">
            <a:norm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fr-FR" sz="4800" i="1" dirty="0" smtClean="0"/>
              <a:t>RAPPEL FONDAMENTAL</a:t>
            </a:r>
            <a:endParaRPr lang="fr-FR" sz="48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endParaRPr lang="fr-FR" dirty="0" smtClean="0"/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fr-FR" sz="3600" b="1" dirty="0" smtClean="0">
                <a:solidFill>
                  <a:schemeClr val="tx2">
                    <a:lumMod val="75000"/>
                  </a:schemeClr>
                </a:solidFill>
              </a:rPr>
              <a:t>Toute opération a pour fondement  juridique une pièce justificative</a:t>
            </a:r>
            <a:endParaRPr lang="fr-FR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1941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704088"/>
            <a:ext cx="7931224" cy="114300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RELATION AVEC LA LOI ET LES INSTITUTIONS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loi 1901(1</a:t>
            </a:r>
            <a:r>
              <a:rPr lang="fr-FR" baseline="30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juillet) relative au contrat d’association n’édicte </a:t>
            </a:r>
            <a:r>
              <a:rPr lang="fr-FR" u="sng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aucune prescription en matière comptable </a:t>
            </a:r>
            <a:r>
              <a:rPr lang="fr-FR" sz="2800" u="sng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sauf pour les congrégations religieuses</a:t>
            </a: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statuts de votre association LSR doivent respecter des incidences comptables</a:t>
            </a: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Eventuellement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 général du commerce</a:t>
            </a: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Trésorier doit rendre compte de sa gestion et soumet compte et bilan à l’approbation de l’AG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704088"/>
            <a:ext cx="8748464" cy="780696"/>
          </a:xfrm>
        </p:spPr>
        <p:txBody>
          <a:bodyPr>
            <a:normAutofit/>
          </a:bodyPr>
          <a:lstStyle/>
          <a:p>
            <a:r>
              <a:rPr lang="fr-FR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Organisation et Fonctionnement des associations 1</a:t>
            </a:r>
            <a:endParaRPr lang="fr-FR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La loi 1901 est muette sur la manière d’organiser l’activité dans nos LSR en matière de répartition des rôles.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Rien n’empêche nos associations LSR de tester toutes formes d’organisation qui paraissent les mieux adaptées à leur propre fonctionnement et à leur projet associatif.(Ex: ni Président, ni Trésorier uniquement une gestion collective avec tout le monde qui fait tout ou avec une « instance législative »  et une « autre exécutive ».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568" y="1484784"/>
            <a:ext cx="8679904" cy="648072"/>
          </a:xfrm>
        </p:spPr>
        <p:txBody>
          <a:bodyPr>
            <a:normAutofit fontScale="90000"/>
          </a:bodyPr>
          <a:lstStyle/>
          <a:p>
            <a:r>
              <a:rPr lang="fr-FR" sz="2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Organisation et </a:t>
            </a:r>
            <a:r>
              <a:rPr lang="fr-FR" sz="3000" b="1" dirty="0">
                <a:latin typeface="Arial" panose="020B0604020202020204" pitchFamily="34" charset="0"/>
                <a:cs typeface="Arial" panose="020B0604020202020204" pitchFamily="34" charset="0"/>
              </a:rPr>
              <a:t>Fonctionnement des associations </a:t>
            </a:r>
            <a:r>
              <a:rPr lang="fr-FR" sz="3000" dirty="0"/>
              <a:t> </a:t>
            </a:r>
            <a:r>
              <a:rPr lang="fr-FR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Pour les partenaires : financeurs, banquiers, assureurs, etc.. Le meilleur gage de sérieux, c’est l’organisation traditionnelle : CA, Bureau, Président, Trésorier, etc.…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Le régime fiscal est lié à l’application de vos statuts, déposés en Préfecture.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Ceux-ci  sont force de loi incontournable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1259632" cy="864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43042" y="928670"/>
            <a:ext cx="6192688" cy="1143000"/>
          </a:xfrm>
        </p:spPr>
        <p:txBody>
          <a:bodyPr/>
          <a:lstStyle/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TRESORIER         (1</a:t>
            </a:r>
            <a:r>
              <a:rPr lang="fr-FR" sz="3200" b="1" dirty="0" smtClean="0"/>
              <a:t>)</a:t>
            </a: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Sa fonction et son rôle se sont transformés au fil du temps.</a:t>
            </a:r>
          </a:p>
          <a:p>
            <a:pPr lvl="2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Complexité des règlements et des procédures.</a:t>
            </a:r>
          </a:p>
          <a:p>
            <a:pPr lvl="2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Exigences des partenaires et des adhérents.</a:t>
            </a:r>
          </a:p>
          <a:p>
            <a:pPr lvl="2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Resserrement des textes de loi.</a:t>
            </a:r>
          </a:p>
          <a:p>
            <a:pPr lvl="2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Possibilité de Contrôles administratifs.</a:t>
            </a:r>
          </a:p>
          <a:p>
            <a:pPr lvl="2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Tentatives d’alignement sur le code général du commerce et d’intégration dans l’économie de marché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3768" y="548680"/>
            <a:ext cx="4752528" cy="690721"/>
          </a:xfrm>
        </p:spPr>
        <p:txBody>
          <a:bodyPr>
            <a:normAutofit/>
          </a:bodyPr>
          <a:lstStyle/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TRESORIER (2)</a:t>
            </a:r>
            <a:endParaRPr lang="fr-F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Il est responsable devant la justice et les adhérents au « même » titre que le Président ( cas de litige, contentieux, détournement et malversation, fraude, non respect des clauses ou décisions arrêtées par les instances de l’association,…..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Il élabore le budget prévisionnel, suit l’évolution de celui-ci, établit le bilan qu’il présente au CA et à l’AG.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Il procède à toutes les opérations inhérentes à sa charge.(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factures, suivi des comptes et de la caisse ,virements)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Il recherche en permanence des financements pour les activités ou la gestion. 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14480" y="857232"/>
            <a:ext cx="6872310" cy="1143000"/>
          </a:xfrm>
        </p:spPr>
        <p:txBody>
          <a:bodyPr>
            <a:normAutofit/>
          </a:bodyPr>
          <a:lstStyle/>
          <a:p>
            <a:r>
              <a:rPr lang="fr-FR" sz="4400" dirty="0" smtClean="0"/>
              <a:t>Les journaux de comptabilité 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En pratique, il existe plusieurs journaux qui regroupent, chacun, des opérations de même nature, comme par exemple :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Journal de banque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Journal de caisse 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Journal d’achats, de vente.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Journal d’opérations diverses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9420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7290" y="857232"/>
            <a:ext cx="7115196" cy="1143000"/>
          </a:xfrm>
        </p:spPr>
        <p:txBody>
          <a:bodyPr/>
          <a:lstStyle/>
          <a:p>
            <a:r>
              <a:rPr lang="fr-FR" dirty="0" smtClean="0"/>
              <a:t>Les livres de comptabilité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 lnSpcReduction="10000"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Les grands livres: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Le grand livre général est constitué par les comptes dans lesquels sont reportés les écritures des journaux auxiliaires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Les grands livres auxiliaires sont constitués par le détail des comptes de tiers (clients, fournisseurs généralement)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A noter que l’utilisation de plus en plus fréquente de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tableurs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voir de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logiciel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comptable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permet le report automatique des différentes écritures comptables.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8917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57356" y="642918"/>
            <a:ext cx="6329378" cy="11430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Document de comptabilité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BALANCE:</a:t>
            </a:r>
          </a:p>
          <a:p>
            <a:endParaRPr lang="fr-FR" dirty="0" smtClean="0"/>
          </a:p>
          <a:p>
            <a:r>
              <a:rPr lang="fr-FR" dirty="0" smtClean="0"/>
              <a:t>Outil de contrôle des comptes avant l’établissement de documents de synthèse ;</a:t>
            </a:r>
          </a:p>
          <a:p>
            <a:endParaRPr lang="fr-FR" dirty="0" smtClean="0"/>
          </a:p>
          <a:p>
            <a:r>
              <a:rPr lang="fr-FR" dirty="0" smtClean="0"/>
              <a:t>Tableau qui représente l’ensemble des comptes de l’association (en suivant l’ordre de numérotation des comptes dans le cadre du plan comptable).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2180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824" y="836712"/>
            <a:ext cx="2808312" cy="576064"/>
          </a:xfrm>
        </p:spPr>
        <p:txBody>
          <a:bodyPr>
            <a:noAutofit/>
          </a:bodyPr>
          <a:lstStyle/>
          <a:p>
            <a:r>
              <a:rPr lang="fr-FR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LA LOI DE 1901 (1)</a:t>
            </a:r>
            <a:endParaRPr lang="fr-FR" sz="2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/>
          </a:bodyPr>
          <a:lstStyle/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 loi ne fixe qu’un cadre: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Les associations demeurent libres de s’organiser comme elles l’entendent dès lors que lors projet n’est pas jugé illicite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Les statuts ont « donc force de loi », notamment pour l’objet de l’association ainsi que pour son mode de fonctionnement 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Seules TROIS indications doivent y figurer: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Le Titre , l’objet et le siège social.</a:t>
            </a:r>
          </a:p>
          <a:p>
            <a:pPr marL="0" indent="0">
              <a:buNone/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</a:p>
          <a:p>
            <a:pPr marL="0" indent="0">
              <a:buNone/>
            </a:pPr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</a:t>
            </a:r>
            <a:endParaRPr lang="fr-F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4584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28794" y="785794"/>
            <a:ext cx="6192688" cy="1143000"/>
          </a:xfrm>
        </p:spPr>
        <p:txBody>
          <a:bodyPr>
            <a:normAutofit/>
          </a:bodyPr>
          <a:lstStyle/>
          <a:p>
            <a:r>
              <a:rPr lang="fr-FR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LE PLAN COMPTABLE 1</a:t>
            </a:r>
            <a:endParaRPr lang="fr-FR" sz="4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Chaque association doit (ou devrait) établir un plan de comptes par référence à celui du plan comptable général. </a:t>
            </a:r>
          </a:p>
          <a:p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Le plan de comptes doit être suffisamment détaillé pour permettre l’enregistrement des opérations conformément aux normes comptables.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636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28794" y="785794"/>
            <a:ext cx="6192688" cy="1143000"/>
          </a:xfrm>
        </p:spPr>
        <p:txBody>
          <a:bodyPr>
            <a:normAutofit/>
          </a:bodyPr>
          <a:lstStyle/>
          <a:p>
            <a:r>
              <a:rPr lang="fr-FR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LE PLAN COMPTABLE 2</a:t>
            </a:r>
            <a:endParaRPr lang="fr-FR" sz="4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Divisé en classes.</a:t>
            </a:r>
          </a:p>
          <a:p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Classe 7 (les produits)  et classe  6 (les charges) = Les comptes de gestion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Classe 5 : comptes financiers repris dans le compte de résultat. </a:t>
            </a:r>
          </a:p>
          <a:p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Nous verrons dans le compte de résultat de la Fédé une application de ce plan comptable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67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1259632" y="2852936"/>
            <a:ext cx="7043120" cy="352839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Le Budget prévisionnel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dirty="0" smtClean="0"/>
              <a:t>   </a:t>
            </a:r>
            <a:r>
              <a:rPr lang="fr-F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compte de résultat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dirty="0" smtClean="0"/>
              <a:t>   </a:t>
            </a:r>
            <a:r>
              <a:rPr lang="fr-F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plan de Trésorerie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Le bilan financier </a:t>
            </a:r>
            <a:endParaRPr lang="fr-FR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ZoneTexte 2"/>
          <p:cNvSpPr txBox="1"/>
          <p:nvPr/>
        </p:nvSpPr>
        <p:spPr>
          <a:xfrm>
            <a:off x="1259632" y="1196752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  </a:t>
            </a:r>
            <a:r>
              <a:rPr lang="fr-F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Les OUTILS à DISPOSITION  </a:t>
            </a:r>
            <a:endParaRPr lang="fr-F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62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908720"/>
            <a:ext cx="4752528" cy="720080"/>
          </a:xfrm>
        </p:spPr>
        <p:txBody>
          <a:bodyPr>
            <a:normAutofit fontScale="90000"/>
          </a:bodyPr>
          <a:lstStyle/>
          <a:p>
            <a:r>
              <a:rPr lang="fr-FR" sz="32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3200" b="1" u="sng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2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PRODUITS – Classe 7</a:t>
            </a:r>
            <a:endParaRPr lang="fr-FR" sz="32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Dans la colonne « produits » (Recettes) (Crédit) vont figurer essentiellement des « ventes »: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De « marchandises » et de « prestations de service »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Des dons, souscriptions et cotisations. 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Des subventions 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Des intérêts et produits financiers.  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Divers  autres produits exceptionnels  de l’année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2702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5904656" cy="1080120"/>
          </a:xfrm>
        </p:spPr>
        <p:txBody>
          <a:bodyPr>
            <a:normAutofit fontScale="90000"/>
          </a:bodyPr>
          <a:lstStyle/>
          <a:p>
            <a:r>
              <a:rPr lang="fr-FR" sz="36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CHARGES – Classe 6</a:t>
            </a:r>
            <a:r>
              <a:rPr lang="fr-FR" sz="32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32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fr-F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(Dépenses ), (Débits ).</a:t>
            </a:r>
            <a:endParaRPr lang="fr-FR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95536" y="1988840"/>
            <a:ext cx="8229600" cy="4335760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Les achats,  marchandises, petit matériel, les stages, les voyages, les publications……….</a:t>
            </a:r>
          </a:p>
          <a:p>
            <a:r>
              <a:rPr lang="fr-FR" dirty="0" smtClean="0"/>
              <a:t>Les charges locatives, assurance, les frais de déplacements, les frais d’affranchissement</a:t>
            </a:r>
          </a:p>
          <a:p>
            <a:pPr>
              <a:buClr>
                <a:srgbClr val="92D050"/>
              </a:buClr>
            </a:pPr>
            <a:r>
              <a:rPr lang="fr-FR" dirty="0" smtClean="0"/>
              <a:t>Les impôts et taxes, les salaires et cotisations sociales, les dotations aux amortissements</a:t>
            </a:r>
          </a:p>
          <a:p>
            <a:pPr>
              <a:buClr>
                <a:srgbClr val="92D050"/>
              </a:buClr>
            </a:pPr>
            <a:r>
              <a:rPr lang="fr-FR" dirty="0" smtClean="0"/>
              <a:t>Comme pour les produits </a:t>
            </a:r>
            <a:r>
              <a:rPr lang="fr-FR" b="1" dirty="0" smtClean="0"/>
              <a:t>uniquement </a:t>
            </a:r>
            <a:r>
              <a:rPr lang="fr-FR" dirty="0" smtClean="0"/>
              <a:t>les charges (dépenses)(débits) </a:t>
            </a:r>
            <a:r>
              <a:rPr lang="fr-FR" b="1" dirty="0" smtClean="0"/>
              <a:t>de l’année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>
                <a:solidFill>
                  <a:srgbClr val="FF0000"/>
                </a:solidFill>
              </a:rPr>
              <a:t>Le budget prévisionnel</a:t>
            </a:r>
            <a:endParaRPr lang="fr-FR" u="sng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Consiste à traduire en chiffres le projet de fonctionnement de l’association pour un exercice donné (</a:t>
            </a:r>
            <a:r>
              <a:rPr lang="fr-FR" b="1" dirty="0" smtClean="0"/>
              <a:t>un an</a:t>
            </a:r>
            <a:r>
              <a:rPr lang="fr-FR" dirty="0" smtClean="0"/>
              <a:t>).</a:t>
            </a:r>
          </a:p>
          <a:p>
            <a:r>
              <a:rPr lang="fr-FR" dirty="0" smtClean="0"/>
              <a:t>S’assurer que les dépenses que vous allez engager seront équilibrées par les recettes.</a:t>
            </a:r>
          </a:p>
          <a:p>
            <a:r>
              <a:rPr lang="fr-FR" dirty="0" smtClean="0"/>
              <a:t>Permet de voir si vos projets sont réalistes , optimistes ou pessimistes .</a:t>
            </a:r>
          </a:p>
          <a:p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48" y="188641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069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980729"/>
            <a:ext cx="8244408" cy="648071"/>
          </a:xfr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fr-FR" u="sng" dirty="0" smtClean="0">
                <a:solidFill>
                  <a:srgbClr val="FF0000"/>
                </a:solidFill>
              </a:rPr>
              <a:t>Pourquoi un budget prévisionnel </a:t>
            </a:r>
            <a:r>
              <a:rPr lang="fr-FR" dirty="0" smtClean="0">
                <a:solidFill>
                  <a:srgbClr val="FF0000"/>
                </a:solidFill>
              </a:rPr>
              <a:t>?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8229600" cy="4119736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Toute action, aussi petite soit-elle, qui va mobiliser des ressources financières, nécessite la mise en place d’un BP</a:t>
            </a:r>
          </a:p>
          <a:p>
            <a:r>
              <a:rPr lang="fr-FR" dirty="0" smtClean="0"/>
              <a:t>C’est un outil de travail</a:t>
            </a:r>
          </a:p>
          <a:p>
            <a:r>
              <a:rPr lang="fr-FR" dirty="0" smtClean="0"/>
              <a:t>C’est un instrument de mesure indispensable à la bonne gestion de l’association</a:t>
            </a:r>
          </a:p>
          <a:p>
            <a:r>
              <a:rPr lang="fr-FR" dirty="0" smtClean="0"/>
              <a:t>Il permet de faire le point régulièrement</a:t>
            </a:r>
          </a:p>
          <a:p>
            <a:r>
              <a:rPr lang="fr-FR" dirty="0" smtClean="0"/>
              <a:t>C’est un élément de comparaison entre le réalisé et le prévu</a:t>
            </a:r>
          </a:p>
          <a:p>
            <a:r>
              <a:rPr lang="fr-FR" dirty="0" smtClean="0"/>
              <a:t>C’est un moyen occasionnel d’une réflexion sur le vécu de l’association et sur les actions menées</a:t>
            </a:r>
          </a:p>
          <a:p>
            <a:r>
              <a:rPr lang="fr-FR" dirty="0" smtClean="0"/>
              <a:t>Il fait le bilan des moyens à disposition et ceux désirés pouvant  être mis en œuvre.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013600" cy="648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522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922010"/>
            <a:ext cx="7632848" cy="56277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u="sng" dirty="0" smtClean="0"/>
              <a:t/>
            </a:r>
            <a:br>
              <a:rPr lang="fr-FR" u="sng" dirty="0" smtClean="0"/>
            </a:br>
            <a:r>
              <a:rPr lang="fr-FR" sz="36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bâtir un Budget Prévisionnel ?</a:t>
            </a:r>
            <a:endParaRPr lang="fr-FR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229600" cy="4479776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Il suffit </a:t>
            </a:r>
            <a:r>
              <a:rPr lang="fr-FR" b="1" dirty="0" smtClean="0"/>
              <a:t>souvent</a:t>
            </a:r>
            <a:r>
              <a:rPr lang="fr-FR" dirty="0" smtClean="0"/>
              <a:t> de prendre le compte  de résultats de l’année précédente:</a:t>
            </a:r>
          </a:p>
          <a:p>
            <a:pPr lvl="1"/>
            <a:r>
              <a:rPr lang="fr-FR" dirty="0" smtClean="0"/>
              <a:t>Les comptes de l’année précédente servent pour évaluer </a:t>
            </a:r>
            <a:r>
              <a:rPr lang="fr-FR" dirty="0"/>
              <a:t>poste par poste ce que seront les charges et les produits de l’année future</a:t>
            </a:r>
          </a:p>
          <a:p>
            <a:pPr lvl="1"/>
            <a:r>
              <a:rPr lang="fr-FR" dirty="0"/>
              <a:t>Les </a:t>
            </a:r>
            <a:r>
              <a:rPr lang="fr-FR" dirty="0" smtClean="0"/>
              <a:t>comptes de l’année précédente servent d’aide mémoire et de suivi logique 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0849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704088"/>
            <a:ext cx="5832648" cy="1143000"/>
          </a:xfrm>
        </p:spPr>
        <p:txBody>
          <a:bodyPr>
            <a:normAutofit fontScale="90000"/>
          </a:bodyPr>
          <a:lstStyle/>
          <a:p>
            <a:r>
              <a:rPr lang="fr-FR" u="sng" dirty="0" smtClean="0"/>
              <a:t/>
            </a:r>
            <a:br>
              <a:rPr lang="fr-FR" u="sng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pas oublier !</a:t>
            </a:r>
            <a:endParaRPr lang="fr-FR" sz="4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D’ajouter les charges et produits de nature nouvelle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Les évolutions futures de charges et produits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La démarche doit être précise et rigoureuse.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Tous les chiffres doivent être justifiés (tant en recettes qu’en dépenses)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Attention aux augmentations en cours d’année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065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704088"/>
            <a:ext cx="8219256" cy="852704"/>
          </a:xfrm>
        </p:spPr>
        <p:txBody>
          <a:bodyPr>
            <a:normAutofit/>
          </a:bodyPr>
          <a:lstStyle/>
          <a:p>
            <a:r>
              <a:rPr lang="fr-FR" sz="32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 sur le Budget Prévisionnel</a:t>
            </a:r>
            <a:endParaRPr lang="fr-FR" sz="3200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ne s’agit pas d’une vague évaluation mais bien la référence pour piloter le projet associatif, pour convaincre les éventuels partenaires de sérieux de l’association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Dans les  dépenses, chaque charge doit être évaluée avec un maximum de réalisme.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Faire éventuellement attention aux délais de règlements (ex : acomptes ) tant en crédit qu’en débit.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9834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824" y="836712"/>
            <a:ext cx="2808312" cy="576064"/>
          </a:xfrm>
        </p:spPr>
        <p:txBody>
          <a:bodyPr>
            <a:noAutofit/>
          </a:bodyPr>
          <a:lstStyle/>
          <a:p>
            <a:r>
              <a:rPr lang="fr-FR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LA LOI DE 1901 (2)</a:t>
            </a:r>
            <a:endParaRPr lang="fr-FR" sz="2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 lnSpcReduction="10000"/>
          </a:bodyPr>
          <a:lstStyle/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déclaration 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 Préfecture n’est une nécessité que si l’association désire avoir la capacité juridique pour par ex: ester en justice, recevoir des dons, posséder des immeubles, être reconnue par des partenaires ou des financeurs.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règlement intérieur 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est un document facultatif (il complète et précise les statuts au quotidien)</a:t>
            </a:r>
            <a:endParaRPr lang="fr-F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registre spécial (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avec les statuts)  est le seul document obligatoire . Chacun des changements concernant les dirigeants ainsi que les modifications aux statuts déposés y seront enregistrés.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Coté et paraphé sur chaque page par la personne habilitée à représenter l’association. 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498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 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Travaux pratiques :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exercice sur le budget prévisionnel</a:t>
            </a:r>
          </a:p>
          <a:p>
            <a:endParaRPr lang="fr-FR" dirty="0"/>
          </a:p>
          <a:p>
            <a:pPr algn="ctr"/>
            <a:r>
              <a:rPr lang="fr-FR" dirty="0">
                <a:latin typeface="Arial Black" panose="020B0A04020102020204" pitchFamily="34" charset="0"/>
              </a:rPr>
              <a:t>&amp;</a:t>
            </a:r>
            <a:endParaRPr lang="fr-FR" dirty="0" smtClean="0">
              <a:latin typeface="Arial Black" panose="020B0A04020102020204" pitchFamily="34" charset="0"/>
            </a:endParaRPr>
          </a:p>
          <a:p>
            <a:pPr algn="ctr"/>
            <a:endParaRPr lang="fr-FR" dirty="0" smtClean="0">
              <a:latin typeface="Arial Black" panose="020B0A04020102020204" pitchFamily="34" charset="0"/>
            </a:endParaRPr>
          </a:p>
          <a:p>
            <a:pPr algn="ctr"/>
            <a:r>
              <a:rPr lang="fr-FR" dirty="0" smtClean="0">
                <a:latin typeface="Arial Black" panose="020B0A04020102020204" pitchFamily="34" charset="0"/>
              </a:rPr>
              <a:t>PAUSE</a:t>
            </a:r>
            <a:endParaRPr lang="fr-FR" dirty="0">
              <a:latin typeface="Arial Black" panose="020B0A040201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30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61" y="100698"/>
            <a:ext cx="1486591" cy="102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135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704088"/>
            <a:ext cx="7139136" cy="924712"/>
          </a:xfrm>
        </p:spPr>
        <p:txBody>
          <a:bodyPr/>
          <a:lstStyle/>
          <a:p>
            <a:r>
              <a:rPr lang="fr-FR" u="sng" dirty="0" smtClean="0">
                <a:solidFill>
                  <a:srgbClr val="FF0000"/>
                </a:solidFill>
              </a:rPr>
              <a:t>Le plan de trésorerie (1)</a:t>
            </a:r>
            <a:endParaRPr lang="fr-FR" u="sng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S’il est indispensable de suivre de très près l’état de la trésorerie, il faut surtout anticiper : donc prévoir les entrées et les sorties et à quelles dates.</a:t>
            </a:r>
          </a:p>
          <a:p>
            <a:endParaRPr lang="fr-FR" dirty="0" smtClean="0"/>
          </a:p>
          <a:p>
            <a:r>
              <a:rPr lang="fr-FR" dirty="0" smtClean="0"/>
              <a:t> Il s’agit de réaliser ainsi un plan de trésorerie.</a:t>
            </a:r>
          </a:p>
          <a:p>
            <a:endParaRPr lang="fr-FR" dirty="0"/>
          </a:p>
          <a:p>
            <a:r>
              <a:rPr lang="fr-FR" dirty="0" smtClean="0"/>
              <a:t>A très court terme intérêt évident du suivi des  comptes sur Internet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8578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1680" y="764704"/>
            <a:ext cx="6995120" cy="872822"/>
          </a:xfrm>
        </p:spPr>
        <p:txBody>
          <a:bodyPr/>
          <a:lstStyle/>
          <a:p>
            <a:r>
              <a:rPr lang="fr-FR" u="sng" dirty="0" smtClean="0">
                <a:solidFill>
                  <a:srgbClr val="FF0000"/>
                </a:solidFill>
              </a:rPr>
              <a:t>Plan de trésorerie (2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0" y="2420888"/>
            <a:ext cx="9144000" cy="3661867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Il doit (ou devrait) être établi </a:t>
            </a:r>
            <a:r>
              <a:rPr lang="fr-FR" b="1" dirty="0" smtClean="0"/>
              <a:t>mensuellement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.   Il permet d’identifier les mois où les difficultés risquent de se poser</a:t>
            </a:r>
          </a:p>
          <a:p>
            <a:pPr marL="257175" indent="0">
              <a:buNone/>
            </a:pPr>
            <a:r>
              <a:rPr lang="fr-FR" dirty="0" smtClean="0"/>
              <a:t> Il permet d’envisager les règlements identifiés tels   que les loyers, les </a:t>
            </a:r>
            <a:r>
              <a:rPr lang="fr-FR" b="1" dirty="0" smtClean="0"/>
              <a:t>acomptes</a:t>
            </a:r>
            <a:r>
              <a:rPr lang="fr-FR" dirty="0" smtClean="0"/>
              <a:t> pour activités, etc.</a:t>
            </a:r>
          </a:p>
          <a:p>
            <a:pPr indent="9525">
              <a:buNone/>
            </a:pPr>
            <a:r>
              <a:rPr lang="fr-FR" dirty="0" smtClean="0"/>
              <a:t>Il permet de suivre les soldes bancaires mois par mois</a:t>
            </a:r>
          </a:p>
          <a:p>
            <a:pPr indent="9525">
              <a:buNone/>
            </a:pPr>
            <a:r>
              <a:rPr lang="fr-FR" dirty="0" smtClean="0"/>
              <a:t>Le rapprochement compte bancaire / compte de résultat doit être effectué régulièrement pour repérer les écritures non comptabilisées, soit dans la comptabilité , soit à </a:t>
            </a:r>
            <a:r>
              <a:rPr lang="fr-FR" smtClean="0"/>
              <a:t>la banque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3972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332657"/>
            <a:ext cx="6408712" cy="792087"/>
          </a:xfrm>
        </p:spPr>
        <p:txBody>
          <a:bodyPr>
            <a:normAutofit fontScale="90000"/>
          </a:bodyPr>
          <a:lstStyle/>
          <a:p>
            <a:r>
              <a:rPr lang="fr-FR" u="sng" dirty="0" smtClean="0">
                <a:solidFill>
                  <a:srgbClr val="FF0000"/>
                </a:solidFill>
              </a:rPr>
              <a:t>Le compte de résultat 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43528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Il reflète le film des événements de l’année précédente schématisé par un tableau : les charges (classe 6) à gauche et les produits (classe 7 )à droite. </a:t>
            </a:r>
          </a:p>
          <a:p>
            <a:r>
              <a:rPr lang="fr-FR" dirty="0" smtClean="0"/>
              <a:t>Le résultat (Excédent ou Déficit) est constitué par la différence entre le total des produits et des charges de l’année en cours. </a:t>
            </a:r>
          </a:p>
          <a:p>
            <a:r>
              <a:rPr lang="fr-FR" dirty="0" smtClean="0"/>
              <a:t>Les produits et les charges sont comptabilisés par nature et classés sous 3 rubriques: (voir </a:t>
            </a:r>
            <a:r>
              <a:rPr lang="fr-FR" dirty="0" err="1" smtClean="0"/>
              <a:t>Cte</a:t>
            </a:r>
            <a:r>
              <a:rPr lang="fr-FR" dirty="0" smtClean="0"/>
              <a:t> </a:t>
            </a:r>
            <a:r>
              <a:rPr lang="fr-FR" dirty="0" err="1" smtClean="0"/>
              <a:t>Expl</a:t>
            </a:r>
            <a:r>
              <a:rPr lang="fr-FR" dirty="0" smtClean="0"/>
              <a:t>. LSR Fédé)</a:t>
            </a:r>
          </a:p>
          <a:p>
            <a:pPr marL="0" indent="0">
              <a:buNone/>
            </a:pPr>
            <a:r>
              <a:rPr lang="fr-FR" dirty="0" smtClean="0"/>
              <a:t>         Produits et charges  d’exploitation</a:t>
            </a:r>
          </a:p>
          <a:p>
            <a:pPr marL="0" indent="0">
              <a:buNone/>
            </a:pPr>
            <a:r>
              <a:rPr lang="fr-FR" dirty="0" smtClean="0"/>
              <a:t>         Produits et charges financiers</a:t>
            </a:r>
          </a:p>
          <a:p>
            <a:pPr marL="0" indent="0">
              <a:buNone/>
            </a:pPr>
            <a:r>
              <a:rPr lang="fr-FR" dirty="0" smtClean="0"/>
              <a:t>         Produits et charges exceptionnels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64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75856" y="591329"/>
            <a:ext cx="3888432" cy="893455"/>
          </a:xfrm>
        </p:spPr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BILAN (1)</a:t>
            </a:r>
            <a:endParaRPr lang="fr-FR" sz="4000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229600" cy="4479776"/>
          </a:xfrm>
        </p:spPr>
        <p:txBody>
          <a:bodyPr/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Connu sous l’appellation : bilan financier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C’est une photographie de la situation de patrimoine de l’association à un instant donné.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C’est l’enregistrement </a:t>
            </a:r>
            <a:r>
              <a:rPr lang="fr-FR" dirty="0" smtClean="0"/>
              <a:t>:</a:t>
            </a:r>
          </a:p>
          <a:p>
            <a:pPr lvl="2"/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 tout ce qui doit être encore réglé à l’association</a:t>
            </a:r>
          </a:p>
          <a:p>
            <a:pPr lvl="2"/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 tout ce que vous devez encore  payer aux fournisseurs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0783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5984" y="928670"/>
            <a:ext cx="4257676" cy="1143000"/>
          </a:xfrm>
        </p:spPr>
        <p:txBody>
          <a:bodyPr/>
          <a:lstStyle/>
          <a:p>
            <a:r>
              <a:rPr lang="fr-FR" u="sng" dirty="0" smtClean="0">
                <a:solidFill>
                  <a:srgbClr val="FF0000"/>
                </a:solidFill>
              </a:rPr>
              <a:t>Le bilan (2)</a:t>
            </a:r>
            <a:endParaRPr lang="fr-FR" u="sng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Il est communément présenté en deux colonnes intitulées</a:t>
            </a:r>
          </a:p>
          <a:p>
            <a:endParaRPr lang="fr-FR" dirty="0" smtClean="0"/>
          </a:p>
          <a:p>
            <a:pPr lvl="2"/>
            <a:r>
              <a:rPr lang="fr-FR" dirty="0" smtClean="0"/>
              <a:t>Actif (colonne de gauche)</a:t>
            </a:r>
          </a:p>
          <a:p>
            <a:pPr lvl="2"/>
            <a:r>
              <a:rPr lang="fr-FR" dirty="0" smtClean="0"/>
              <a:t>Passif (colonne de droite)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9948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14546" y="785794"/>
            <a:ext cx="4329114" cy="1081838"/>
          </a:xfrm>
        </p:spPr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bilan (3)</a:t>
            </a:r>
            <a:endParaRPr lang="fr-FR" sz="4000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Sur l’actif figurent les immobilisations : c’est ce que possède l’association pour son activité (propriétés, matériels de bureau, véhicules, etc.) </a:t>
            </a:r>
          </a:p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également l’actif « circulant », les stocks, les créances (c’est ce qui est dû à l’association) (factures prestations non réglées ), les disponibilités (Banque, caisse, et les charges constatées d’avance;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8924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28926" y="714356"/>
            <a:ext cx="4186238" cy="1143000"/>
          </a:xfrm>
        </p:spPr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bilan (4)</a:t>
            </a:r>
            <a:endParaRPr lang="fr-FR" sz="4000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935480"/>
            <a:ext cx="8147248" cy="4389120"/>
          </a:xfrm>
        </p:spPr>
        <p:txBody>
          <a:bodyPr/>
          <a:lstStyle/>
          <a:p>
            <a:r>
              <a:rPr lang="fr-FR" dirty="0" smtClean="0"/>
              <a:t>Sur le PASSIF figurent les capitaux permanents, fonds propres (Les fonds associatifs) qui revêtent un caractère de long terme) avec le résultat de l’exercice</a:t>
            </a:r>
          </a:p>
          <a:p>
            <a:endParaRPr lang="fr-FR" dirty="0" smtClean="0"/>
          </a:p>
          <a:p>
            <a:r>
              <a:rPr lang="fr-FR" dirty="0" smtClean="0"/>
              <a:t>Ensuite, les dettes aux fournisseurs,  à l’état (impôts), aux organismes sociaux, aux banques …</a:t>
            </a:r>
          </a:p>
          <a:p>
            <a:endParaRPr lang="fr-FR" dirty="0" smtClean="0"/>
          </a:p>
          <a:p>
            <a:r>
              <a:rPr lang="fr-FR" dirty="0" smtClean="0"/>
              <a:t>Enfin les autres dettes et les produits constatés d’avance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1927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14612" y="785802"/>
            <a:ext cx="4319910" cy="114300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fr-F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DECB1-67FA-45D8-9B6B-EEF9AFE3EF16}" type="slidenum">
              <a:rPr lang="fr-FR" smtClean="0"/>
              <a:pPr/>
              <a:t>38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règle générale, les associations LSR n’ont ni propriété, ni parc de véhicules, seulement quelques matériels de bureau ; elles n’ont pratiquement pas de placements, mis à part quelques comptes sur livrets.</a:t>
            </a:r>
          </a:p>
          <a:p>
            <a:r>
              <a:rPr lang="fr-FR" dirty="0" smtClean="0"/>
              <a:t>Le bilan financier se résume surtout à la connaissance des sommes sur Compte à vue et livret A( avec bien sûr les dettes et les produits perçus d’avance) . </a:t>
            </a:r>
            <a:endParaRPr lang="fr-FR" dirty="0"/>
          </a:p>
          <a:p>
            <a:r>
              <a:rPr lang="fr-FR" dirty="0" smtClean="0"/>
              <a:t>Un budget prévisionnel et un compte de résultat sont recommandés, voir indispensables pour l’activité.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5125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67744" y="815954"/>
            <a:ext cx="4464496" cy="780696"/>
          </a:xfrm>
        </p:spPr>
        <p:txBody>
          <a:bodyPr>
            <a:normAutofit/>
          </a:bodyPr>
          <a:lstStyle/>
          <a:p>
            <a:r>
              <a:rPr lang="fr-FR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La Trésorerie </a:t>
            </a:r>
            <a:endParaRPr lang="fr-FR" sz="4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Quelles solutions, pour quels besoins?</a:t>
            </a:r>
          </a:p>
          <a:p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Qu’elle soit positive ou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négative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, elle est un révélateur de la situation économique de l’association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L’analyse de l’origine des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 besoins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et l’apport de solutions appropriées doit permettre à une association d’être en mesure de créer les conditions d(une situation stable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Voir les fonds associatifs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39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6512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824" y="836712"/>
            <a:ext cx="2808312" cy="576064"/>
          </a:xfrm>
        </p:spPr>
        <p:txBody>
          <a:bodyPr>
            <a:noAutofit/>
          </a:bodyPr>
          <a:lstStyle/>
          <a:p>
            <a:r>
              <a:rPr lang="fr-FR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LA LOI DE 1901 (3)</a:t>
            </a:r>
            <a:endParaRPr lang="fr-FR" sz="2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 fontScale="92500" lnSpcReduction="10000"/>
          </a:bodyPr>
          <a:lstStyle/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ARTICLE 10: 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Il est tenu au jour le jour une comptabilité (recettes/dépenses)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endParaRPr lang="fr-F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ARTICLE 9: Les ressources 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 l’association se composent: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 cotisations versées par les membres</a:t>
            </a:r>
            <a:endParaRPr lang="fr-F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 subventions pouvant être accordées (Etat, </a:t>
            </a:r>
            <a:r>
              <a:rPr lang="fr-F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Dpt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communes,etc.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 intérêts et revenus de biens appartenant à l’association :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Capitaux, immeubles (uniquement ce qui est nécessaire au fonctionnement de l’association).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 dons, legs, donations, dévolutions. 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</a:t>
            </a:r>
            <a:endParaRPr lang="fr-FR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59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71604" y="1156270"/>
            <a:ext cx="6984776" cy="701094"/>
          </a:xfrm>
        </p:spPr>
        <p:txBody>
          <a:bodyPr>
            <a:normAutofit fontScale="90000"/>
          </a:bodyPr>
          <a:lstStyle/>
          <a:p>
            <a:r>
              <a:rPr lang="fr-FR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LE CONTRÔLE DES COMPTES</a:t>
            </a:r>
            <a:endParaRPr lang="fr-FR" sz="4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Un expert comptable  (Voir diapo suivante)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Un commissaire aux comptes (voir suite)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Une commission de contrôle et  vérification des comptes  élue par l’A.G.  (voir Statuts Fédé Assoc.)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Le Conseil d’administration élu par l’ AG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Les adhérents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40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6630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1736" y="642918"/>
            <a:ext cx="6264696" cy="938002"/>
          </a:xfrm>
        </p:spPr>
        <p:txBody>
          <a:bodyPr>
            <a:normAutofit/>
          </a:bodyPr>
          <a:lstStyle/>
          <a:p>
            <a:r>
              <a:rPr lang="fr-FR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Appel à un Expert comptable</a:t>
            </a:r>
            <a:endParaRPr lang="fr-FR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our le moment pas d’obligation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C’est un professionnel qui révise, apprécie, contrôle, arrête, surveille et légifère la comptabilité de l’association.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Il est indépendant et n’est pas lié par un contrat de travail permanent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   Il ne peut pas être le commissaire aux comptes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La Fédé utilise les services d’un Expert comptable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41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1296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57422" y="1071546"/>
            <a:ext cx="6264696" cy="938002"/>
          </a:xfrm>
        </p:spPr>
        <p:txBody>
          <a:bodyPr>
            <a:normAutofit fontScale="90000"/>
          </a:bodyPr>
          <a:lstStyle/>
          <a:p>
            <a:r>
              <a:rPr lang="fr-FR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Recours à un commissaire aux comptes</a:t>
            </a:r>
            <a:endParaRPr lang="fr-FR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Obligation de nommer un commissaire aux comptes si 2 des 3 seuils suivants sont dépassés : plus de 50 salariés, plus de 3 100 000 Euros(HT) de chiffres d’affaire activités commerciales, plus de 153 000 Euros de subventions annuelles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Sa mission principale : la certification des comptes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Si constat de faits délictueux, la loi lui fait obligation de rendre compte au Procureur de la République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42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4072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00166" y="928670"/>
            <a:ext cx="6984776" cy="780696"/>
          </a:xfrm>
        </p:spPr>
        <p:txBody>
          <a:bodyPr>
            <a:normAutofit/>
          </a:bodyPr>
          <a:lstStyle/>
          <a:p>
            <a:r>
              <a:rPr lang="fr-FR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La Commission C</a:t>
            </a:r>
            <a:r>
              <a:rPr lang="fr-F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VC </a:t>
            </a:r>
            <a:endParaRPr lang="fr-FR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36504"/>
          </a:xfrm>
        </p:spPr>
        <p:txBody>
          <a:bodyPr>
            <a:normAutofit lnSpcReduction="10000"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3 ou 5 Membres  (selon la taille de l’ association) élus par l’AG hors des membres du CA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Un (e) Président (e) chargé (e) de son fonctionnement et de présenter ses rapports au Conseil d’administration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La commission vérifie et contrôle la concordance des pièces comptables avec les écritures 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Elle examine la politique financière de la Fédération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Elle formule suggestions, remarques et propositions 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Enfin, présente un rapport à l’AG sur les années précédant cette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AG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43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856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4414" y="714356"/>
            <a:ext cx="7472386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Les FONDS ASSOCIATIFS (1)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Pourquoi faire ?</a:t>
            </a:r>
          </a:p>
          <a:p>
            <a:pPr lvl="2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Les fonds propres ou fonds associatifs sont des éléments primordiaux pour une association.</a:t>
            </a:r>
          </a:p>
          <a:p>
            <a:endParaRPr lang="fr-FR" dirty="0" smtClean="0"/>
          </a:p>
          <a:p>
            <a:r>
              <a:rPr lang="fr-FR" dirty="0" smtClean="0"/>
              <a:t>Quels sont leur rôle :</a:t>
            </a:r>
          </a:p>
          <a:p>
            <a:pPr lvl="2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Répondre aux besoins de financement  des associations</a:t>
            </a:r>
          </a:p>
          <a:p>
            <a:pPr lvl="3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En matière d’investissement</a:t>
            </a:r>
          </a:p>
          <a:p>
            <a:pPr lvl="3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En prévision des problèmes de trésorerie.</a:t>
            </a:r>
          </a:p>
          <a:p>
            <a:pPr lvl="3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44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5852" y="857232"/>
            <a:ext cx="7258072" cy="1143000"/>
          </a:xfrm>
        </p:spPr>
        <p:txBody>
          <a:bodyPr/>
          <a:lstStyle/>
          <a:p>
            <a:r>
              <a:rPr lang="fr-FR" dirty="0" smtClean="0"/>
              <a:t>Les FONDS ASSOCIATIFS 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r>
              <a:rPr lang="fr-FR" u="sng" dirty="0" smtClean="0">
                <a:solidFill>
                  <a:schemeClr val="tx2">
                    <a:lumMod val="75000"/>
                  </a:schemeClr>
                </a:solidFill>
              </a:rPr>
              <a:t>Il sont liés 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à la gestion quotidienne ; l’activité entraine des mouvements financiers (rythmes, délais). Pour ex: les charges sociales sont payées par trimestre, paiement décalés, factures des fournisseurs décalées, etc..</a:t>
            </a:r>
          </a:p>
          <a:p>
            <a:pPr lvl="1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Le fonctionnement génère un besoin de fonds de roulement (décalage entre encaissements et paiements).</a:t>
            </a:r>
          </a:p>
          <a:p>
            <a:pPr lvl="1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Peut se calculer par soustraction entre les ressources à disposition et les besoins de financement. 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45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500166" y="785794"/>
            <a:ext cx="7186634" cy="1143000"/>
          </a:xfrm>
        </p:spPr>
        <p:txBody>
          <a:bodyPr/>
          <a:lstStyle/>
          <a:p>
            <a:r>
              <a:rPr lang="fr-FR" dirty="0" smtClean="0"/>
              <a:t>Les FONDS ASSOCIATIFS (3)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Pour être en bonne santé, une association doit avoir un fond de roulement positif et suffisant (pour éviter le recours au crédit ou l’accumulation de dettes).</a:t>
            </a:r>
          </a:p>
          <a:p>
            <a:pPr marL="0">
              <a:spcBef>
                <a:spcPts val="0"/>
              </a:spcBef>
            </a:pPr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Les fonds associatifs doivent permettre d’avoir une trésorerie suffisante pour faire face aux décalages ou à un échec sur une activité, à la baisse ou suppression d’ une subvention, à la hausse des prix ou à des dépenses non programmées.</a:t>
            </a:r>
          </a:p>
          <a:p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46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28794" y="571480"/>
            <a:ext cx="6357982" cy="996720"/>
          </a:xfrm>
        </p:spPr>
        <p:txBody>
          <a:bodyPr>
            <a:normAutofit/>
          </a:bodyPr>
          <a:lstStyle/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QUEL DOIT ETRE LE NIVEAU DES FONDS  ASSOCIATIFS D’UNE ASSOCIATION ?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Il n’y a pas de normes établie, cela dépend de l’activité, des besoins, des décisions prises par les instances de l’association.</a:t>
            </a:r>
          </a:p>
          <a:p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Chaque association devra faire son propre diagnostic (budget prévisionnel). 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47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003771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3108" y="642918"/>
            <a:ext cx="6472254" cy="1093410"/>
          </a:xfrm>
        </p:spPr>
        <p:txBody>
          <a:bodyPr>
            <a:noAutofit/>
          </a:bodyPr>
          <a:lstStyle/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QUELS SONT LES OBSTACLES  A LA CONSTITUTION DE FONDS ASSOCIATIFS ?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/>
          </a:bodyPr>
          <a:lstStyle/>
          <a:p>
            <a:r>
              <a:rPr lang="fr-FR" u="sng" dirty="0" smtClean="0">
                <a:solidFill>
                  <a:schemeClr val="tx2">
                    <a:lumMod val="75000"/>
                  </a:schemeClr>
                </a:solidFill>
              </a:rPr>
              <a:t>Les idées reçues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(ex: les associations ne doivent pas faire de « bénéfices » puisqu’organisation sans but lucratif).</a:t>
            </a:r>
          </a:p>
          <a:p>
            <a:r>
              <a:rPr lang="fr-FR" u="sng" dirty="0" smtClean="0">
                <a:solidFill>
                  <a:schemeClr val="tx2">
                    <a:lumMod val="75000"/>
                  </a:schemeClr>
                </a:solidFill>
              </a:rPr>
              <a:t>La faible marge sur les activités </a:t>
            </a: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: 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prix « tirés » pour accessibilité à plus d’adhérents  ayant de faibles revenus</a:t>
            </a:r>
          </a:p>
          <a:p>
            <a:r>
              <a:rPr lang="fr-FR" u="sng" dirty="0" smtClean="0">
                <a:solidFill>
                  <a:schemeClr val="tx2">
                    <a:lumMod val="75000"/>
                  </a:schemeClr>
                </a:solidFill>
              </a:rPr>
              <a:t>Les aléas des financements</a:t>
            </a: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cela dépend pour beaucoup de financement public (donc du « bon vouloir ») </a:t>
            </a:r>
          </a:p>
          <a:p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fr-FR" u="sng" dirty="0" smtClean="0">
                <a:solidFill>
                  <a:schemeClr val="tx2">
                    <a:lumMod val="75000"/>
                  </a:schemeClr>
                </a:solidFill>
              </a:rPr>
              <a:t>Le non recours à l’emprunt: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pour augmenter les </a:t>
            </a:r>
            <a:r>
              <a:rPr lang="fr-FR" sz="2200" dirty="0" smtClean="0">
                <a:solidFill>
                  <a:schemeClr val="tx2">
                    <a:lumMod val="75000"/>
                  </a:schemeClr>
                </a:solidFill>
              </a:rPr>
              <a:t>ressources stables: pas habituel pour des dirigeants associatifs, les banques sont plutôt méfiantes(capacité de remboursement</a:t>
            </a:r>
            <a:r>
              <a:rPr lang="fr-FR" sz="2200" dirty="0" smtClean="0"/>
              <a:t>).</a:t>
            </a:r>
            <a:endParaRPr lang="fr-FR" sz="2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48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115616" cy="949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85918" y="1071546"/>
            <a:ext cx="6984776" cy="564672"/>
          </a:xfrm>
        </p:spPr>
        <p:txBody>
          <a:bodyPr>
            <a:noAutofit/>
          </a:bodyPr>
          <a:lstStyle/>
          <a:p>
            <a:r>
              <a:rPr lang="fr-F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Comment constituer des fonds associatifs ? </a:t>
            </a:r>
            <a:endParaRPr lang="fr-FR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1785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Ils se constituent tout au long de la vie de l’association.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Pour améliorer la structure financière et pour augmenter le niveau des fonds associatifs, il faut:</a:t>
            </a:r>
          </a:p>
          <a:p>
            <a:pPr lvl="1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dégager des excédents (par ex gratuités voyages ou coût transports).</a:t>
            </a:r>
          </a:p>
          <a:p>
            <a:pPr lvl="1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solliciter systématiquement des subventions d’investissement.</a:t>
            </a:r>
          </a:p>
          <a:p>
            <a:pPr lvl="1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bénéficier d’apports de la part de tiers (une association, fondation, collectivité, entreprise peuvent faire des apports).</a:t>
            </a:r>
          </a:p>
          <a:p>
            <a:pPr lvl="1"/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49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285884" cy="869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11760" y="500042"/>
            <a:ext cx="4320480" cy="996720"/>
          </a:xfrm>
        </p:spPr>
        <p:txBody>
          <a:bodyPr/>
          <a:lstStyle/>
          <a:p>
            <a:r>
              <a:rPr lang="fr-FR" i="1" dirty="0" smtClean="0"/>
              <a:t>INTRODUCTION</a:t>
            </a:r>
            <a:endParaRPr lang="fr-FR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Comptabilité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endParaRPr lang="fr-FR" dirty="0"/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Objectifs de cette formation: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indent="-277813">
              <a:buClrTx/>
              <a:buFont typeface="Wingdings" panose="05000000000000000000" pitchFamily="2" charset="2"/>
              <a:buChar char="ü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rappeler un certain nombre de règles de base quand à l’intérêt d’une comptabilité bien tenue</a:t>
            </a:r>
          </a:p>
          <a:p>
            <a:pPr marL="542925" indent="-277813">
              <a:buClrTx/>
              <a:buFont typeface="Wingdings" panose="05000000000000000000" pitchFamily="2" charset="2"/>
              <a:buChar char="ü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permettre de comprendre le fonctionnement de la comptabilité et ses mécanismes de base</a:t>
            </a:r>
          </a:p>
          <a:p>
            <a:pPr marL="542925" indent="-277813">
              <a:buClrTx/>
              <a:buFont typeface="Wingdings" panose="05000000000000000000" pitchFamily="2" charset="2"/>
              <a:buChar char="ü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Regarder les obligations comptables des associations </a:t>
            </a:r>
          </a:p>
          <a:p>
            <a:pPr>
              <a:buFont typeface="Courier New" panose="02070309020205020404" pitchFamily="49" charset="0"/>
              <a:buChar char="o"/>
            </a:pPr>
            <a:endParaRPr lang="fr-F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4105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14546" y="714356"/>
            <a:ext cx="5114932" cy="1143000"/>
          </a:xfrm>
        </p:spPr>
        <p:txBody>
          <a:bodyPr/>
          <a:lstStyle/>
          <a:p>
            <a:r>
              <a:rPr lang="fr-FR" dirty="0" smtClean="0"/>
              <a:t>CONCLUSION (1)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3779536"/>
          </a:xfrm>
        </p:spPr>
        <p:txBody>
          <a:bodyPr>
            <a:normAutofit/>
          </a:bodyPr>
          <a:lstStyle/>
          <a:p>
            <a:r>
              <a:rPr lang="fr-FR" dirty="0" smtClean="0"/>
              <a:t>     </a:t>
            </a:r>
            <a:r>
              <a:rPr lang="fr-FR" u="sng" dirty="0" smtClean="0"/>
              <a:t>La définition des fonds associatifs</a:t>
            </a:r>
            <a:r>
              <a:rPr lang="fr-FR" dirty="0" smtClean="0"/>
              <a:t>:</a:t>
            </a:r>
          </a:p>
          <a:p>
            <a:pPr lvl="1">
              <a:buNone/>
            </a:pPr>
            <a:r>
              <a:rPr lang="fr-FR" dirty="0" smtClean="0"/>
              <a:t>     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Ressources  appartenant durablement à l’association</a:t>
            </a:r>
          </a:p>
          <a:p>
            <a:pPr lvl="1">
              <a:buNone/>
            </a:pP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     Fonds constitués de fonds propres et d’autres fonds.</a:t>
            </a:r>
          </a:p>
          <a:p>
            <a:pPr lvl="1">
              <a:buNone/>
            </a:pPr>
            <a:r>
              <a:rPr lang="fr-FR" dirty="0" smtClean="0"/>
              <a:t>    </a:t>
            </a:r>
            <a:r>
              <a:rPr lang="fr-FR" u="sng" dirty="0" smtClean="0"/>
              <a:t>L’utilité des fonds associatifs:</a:t>
            </a:r>
          </a:p>
          <a:p>
            <a:pPr lvl="1">
              <a:buNone/>
            </a:pPr>
            <a:r>
              <a:rPr lang="fr-FR" dirty="0" smtClean="0"/>
              <a:t>    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Permettre de répondre aux besoins sociaux de   financement d’une association (investir, lancer des   projets, assurer la pérennité de l’association).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50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3108" y="714356"/>
            <a:ext cx="4900618" cy="1143000"/>
          </a:xfrm>
        </p:spPr>
        <p:txBody>
          <a:bodyPr/>
          <a:lstStyle/>
          <a:p>
            <a:r>
              <a:rPr lang="fr-FR" dirty="0" smtClean="0"/>
              <a:t>CONCLUSION 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Le niveau de ces fonds associatifs:</a:t>
            </a:r>
          </a:p>
          <a:p>
            <a:pPr lvl="1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Pas de définition d’un niveau  absolu (diversité et multiplicité des </a:t>
            </a:r>
            <a:r>
              <a:rPr lang="fr-FR" smtClean="0">
                <a:solidFill>
                  <a:schemeClr val="tx2">
                    <a:lumMod val="75000"/>
                  </a:schemeClr>
                </a:solidFill>
              </a:rPr>
              <a:t>associations LSR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</a:p>
          <a:p>
            <a:pPr lvl="1"/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Seul élément : la trésorerie de l’association doit être anticipée et suivie régulièrement (prévisionnel).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51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994018"/>
            <a:ext cx="7200800" cy="706790"/>
          </a:xfrm>
        </p:spPr>
        <p:txBody>
          <a:bodyPr>
            <a:normAutofit/>
          </a:bodyPr>
          <a:lstStyle/>
          <a:p>
            <a:pPr algn="ctr"/>
            <a:r>
              <a:rPr lang="fr-FR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UTILITE DE LA COMPTABILITE</a:t>
            </a:r>
            <a:endParaRPr lang="fr-FR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Rendre compte aux: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Adhérents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Financeurs (subvention)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Partenaires (projet commun)</a:t>
            </a:r>
          </a:p>
          <a:p>
            <a:pPr>
              <a:buFont typeface="Courier New" panose="02070309020205020404" pitchFamily="49" charset="0"/>
              <a:buChar char="o"/>
            </a:pPr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Analyser la gestion et l’évolution de l’association</a:t>
            </a:r>
          </a:p>
          <a:p>
            <a:pPr marL="0" indent="0">
              <a:buNone/>
            </a:pPr>
            <a:r>
              <a:rPr lang="fr-FR" dirty="0" smtClean="0"/>
              <a:t>     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Pour adapter tous les tarifs (cotisations et participations)</a:t>
            </a:r>
          </a:p>
          <a:p>
            <a:pPr marL="0" indent="0">
              <a:buNone/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Pour préparer les investissements nécessaires </a:t>
            </a:r>
          </a:p>
          <a:p>
            <a:pPr marL="0" indent="0">
              <a:buNone/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Pour prévoir les demandes de subventions</a:t>
            </a:r>
          </a:p>
          <a:p>
            <a:pPr marL="0" indent="0">
              <a:buNone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=&gt; 3 démarches pour assurer la bonne vie de l’association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6254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992888" cy="720080"/>
          </a:xfrm>
        </p:spPr>
        <p:txBody>
          <a:bodyPr>
            <a:noAutofit/>
          </a:bodyPr>
          <a:lstStyle/>
          <a:p>
            <a:r>
              <a:rPr lang="fr-FR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OBLIGATIONS COMPTABLES DES ASSOCIATIONS</a:t>
            </a:r>
            <a:endParaRPr lang="fr-FR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Obligations comptables : règlement 99.01 de 1999 relatif aux modalités d’établissement des comptes annuels </a:t>
            </a:r>
          </a:p>
          <a:p>
            <a:pPr>
              <a:buFont typeface="Courier New" panose="02070309020205020404" pitchFamily="49" charset="0"/>
              <a:buChar char="o"/>
            </a:pPr>
            <a:endParaRPr lang="fr-FR" dirty="0"/>
          </a:p>
          <a:p>
            <a:pPr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Obligations statutaires de présenter des comptes annuels à l’Assemblée Générale.</a:t>
            </a:r>
          </a:p>
          <a:p>
            <a:pPr>
              <a:buFont typeface="Courier New" panose="02070309020205020404" pitchFamily="49" charset="0"/>
              <a:buChar char="o"/>
            </a:pPr>
            <a:endParaRPr lang="fr-FR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Obligations pratiques imposées par les adhérents, les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financeurs, les partenaires (éventuellement)</a:t>
            </a:r>
          </a:p>
          <a:p>
            <a:pPr marL="0" indent="0">
              <a:buNone/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6141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824" y="836712"/>
            <a:ext cx="4824536" cy="576064"/>
          </a:xfrm>
        </p:spPr>
        <p:txBody>
          <a:bodyPr>
            <a:noAutofit/>
          </a:bodyPr>
          <a:lstStyle/>
          <a:p>
            <a:r>
              <a:rPr lang="fr-FR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LES PETITES  ASSOCIATIONS</a:t>
            </a:r>
            <a:endParaRPr lang="fr-FR" sz="2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/>
          </a:bodyPr>
          <a:lstStyle/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Définition de la </a:t>
            </a:r>
            <a:r>
              <a:rPr lang="fr-F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petite association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Ne pas être soumise à une </a:t>
            </a:r>
            <a:r>
              <a:rPr lang="fr-F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obligation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lui imposant de tenir des comptes annuels (Exemple  d’une association subventionnée à plus de 153 000 Euros)</a:t>
            </a:r>
            <a:endParaRPr lang="fr-FR" dirty="0"/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Ne pas avoir d’activité économique définie (activité commerciale, prestations payantes)</a:t>
            </a:r>
            <a:endParaRPr lang="fr-FR" dirty="0" smtClean="0"/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Ne pas avoir d’activités lucratives accessoires supérieures à 80 000 Euros.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Ne pas procurer de ressources aux adhérents dirigeants de l’association.</a:t>
            </a:r>
          </a:p>
          <a:p>
            <a:pPr marL="0" indent="0">
              <a:buNone/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7499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905272"/>
          </a:xfrm>
        </p:spPr>
        <p:txBody>
          <a:bodyPr anchor="ctr">
            <a:normAutofit fontScale="90000"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fr-FR" sz="32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REGLES D’ETABLISSEMENT DES COMPTES</a:t>
            </a:r>
            <a:endParaRPr lang="fr-FR" sz="32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2786058"/>
            <a:ext cx="7854696" cy="3440824"/>
          </a:xfrm>
        </p:spPr>
        <p:txBody>
          <a:bodyPr>
            <a:normAutofit lnSpcReduction="10000"/>
          </a:bodyPr>
          <a:lstStyle/>
          <a:p>
            <a:pPr algn="l">
              <a:buClr>
                <a:schemeClr val="tx2">
                  <a:lumMod val="60000"/>
                  <a:lumOff val="40000"/>
                </a:schemeClr>
              </a:buClr>
            </a:pPr>
            <a:r>
              <a:rPr lang="fr-FR" dirty="0" smtClean="0"/>
              <a:t>     </a:t>
            </a:r>
            <a:endParaRPr lang="fr-FR" sz="24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lvl="0" indent="-361950" algn="l">
              <a:buClr>
                <a:srgbClr val="1F497D">
                  <a:lumMod val="60000"/>
                  <a:lumOff val="40000"/>
                </a:srgbClr>
              </a:buClr>
              <a:buFont typeface="Arial" panose="020B0604020202020204" pitchFamily="34" charset="0"/>
              <a:buChar char="•"/>
            </a:pPr>
            <a:r>
              <a:rPr lang="fr-FR" sz="2400" b="1" dirty="0" smtClean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Continuité de l’exercice</a:t>
            </a:r>
          </a:p>
          <a:p>
            <a:pPr algn="l">
              <a:buClr>
                <a:schemeClr val="tx2">
                  <a:lumMod val="60000"/>
                  <a:lumOff val="40000"/>
                </a:schemeClr>
              </a:buClr>
            </a:pPr>
            <a:endParaRPr lang="fr-FR" sz="24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Permanence des méthodes comptables</a:t>
            </a:r>
          </a:p>
          <a:p>
            <a:pPr marL="361950" indent="-361950" algn="l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fr-FR" sz="24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Indépendance des exercices ; (Fichier annexes)</a:t>
            </a:r>
          </a:p>
          <a:p>
            <a:pPr marL="361950" indent="-361950" algn="l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fr-FR" sz="24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compensation entre Recettes et Dépenses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fr-FR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352F-E475-4E66-8857-F2263A7AED3A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6168"/>
            <a:ext cx="1259632" cy="8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784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solidFill>
          <a:schemeClr val="bg1"/>
        </a:solidFill>
      </a:spPr>
      <a:bodyPr wrap="square" rtlCol="0">
        <a:spAutoFit/>
      </a:bodyPr>
      <a:lstStyle>
        <a:defPPr marL="285750" indent="-285750">
          <a:buFont typeface="Wingdings" panose="05000000000000000000" pitchFamily="2" charset="2"/>
          <a:buChar char="v"/>
          <a:defRPr b="1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2519</TotalTime>
  <Words>2757</Words>
  <Application>Microsoft Office PowerPoint</Application>
  <PresentationFormat>Affichage à l'écran (4:3)</PresentationFormat>
  <Paragraphs>375</Paragraphs>
  <Slides>51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51</vt:i4>
      </vt:variant>
    </vt:vector>
  </HeadingPairs>
  <TitlesOfParts>
    <vt:vector size="59" baseType="lpstr">
      <vt:lpstr>Arial</vt:lpstr>
      <vt:lpstr>Arial Black</vt:lpstr>
      <vt:lpstr>Calibri</vt:lpstr>
      <vt:lpstr>Constantia</vt:lpstr>
      <vt:lpstr>Courier New</vt:lpstr>
      <vt:lpstr>Wingdings</vt:lpstr>
      <vt:lpstr>Wingdings 2</vt:lpstr>
      <vt:lpstr>Débit</vt:lpstr>
      <vt:lpstr>FORMATION LSR</vt:lpstr>
      <vt:lpstr>LA LOI DE 1901 (1)</vt:lpstr>
      <vt:lpstr>LA LOI DE 1901 (2)</vt:lpstr>
      <vt:lpstr>LA LOI DE 1901 (3)</vt:lpstr>
      <vt:lpstr>INTRODUCTION</vt:lpstr>
      <vt:lpstr>UTILITE DE LA COMPTABILITE</vt:lpstr>
      <vt:lpstr>OBLIGATIONS COMPTABLES DES ASSOCIATIONS</vt:lpstr>
      <vt:lpstr>LES PETITES  ASSOCIATIONS</vt:lpstr>
      <vt:lpstr>REGLES D’ETABLISSEMENT DES COMPTES</vt:lpstr>
      <vt:lpstr>Principes Comptables Fondamentaux </vt:lpstr>
      <vt:lpstr>RAPPEL FONDAMENTAL</vt:lpstr>
      <vt:lpstr>RELATION AVEC LA LOI ET LES INSTITUTIONS</vt:lpstr>
      <vt:lpstr>Organisation et Fonctionnement des associations 1</vt:lpstr>
      <vt:lpstr> Organisation et Fonctionnement des associations  2 </vt:lpstr>
      <vt:lpstr>Le TRESORIER         (1)</vt:lpstr>
      <vt:lpstr>Le TRESORIER (2)</vt:lpstr>
      <vt:lpstr>Les journaux de comptabilité </vt:lpstr>
      <vt:lpstr>Les livres de comptabilité </vt:lpstr>
      <vt:lpstr>Document de comptabilité</vt:lpstr>
      <vt:lpstr>LE PLAN COMPTABLE 1</vt:lpstr>
      <vt:lpstr>LE PLAN COMPTABLE 2</vt:lpstr>
      <vt:lpstr>Présentation PowerPoint</vt:lpstr>
      <vt:lpstr>LES  PRODUITS – Classe 7</vt:lpstr>
      <vt:lpstr>LES CHARGES – Classe 6        (Dépenses ), (Débits ).</vt:lpstr>
      <vt:lpstr>Le budget prévisionnel</vt:lpstr>
      <vt:lpstr>Pourquoi un budget prévisionnel ?</vt:lpstr>
      <vt:lpstr>  Comment bâtir un Budget Prévisionnel ?</vt:lpstr>
      <vt:lpstr>  Ne pas oublier !</vt:lpstr>
      <vt:lpstr>Conclusions sur le Budget Prévisionnel</vt:lpstr>
      <vt:lpstr>    </vt:lpstr>
      <vt:lpstr>Le plan de trésorerie (1)</vt:lpstr>
      <vt:lpstr>Plan de trésorerie (2)</vt:lpstr>
      <vt:lpstr>Le compte de résultat  </vt:lpstr>
      <vt:lpstr>LE BILAN (1)</vt:lpstr>
      <vt:lpstr>Le bilan (2)</vt:lpstr>
      <vt:lpstr>Le bilan (3)</vt:lpstr>
      <vt:lpstr>Le bilan (4)</vt:lpstr>
      <vt:lpstr>Conclusion</vt:lpstr>
      <vt:lpstr>La Trésorerie </vt:lpstr>
      <vt:lpstr>LE CONTRÔLE DES COMPTES</vt:lpstr>
      <vt:lpstr>Appel à un Expert comptable</vt:lpstr>
      <vt:lpstr>Recours à un commissaire aux comptes</vt:lpstr>
      <vt:lpstr> La Commission CCVC </vt:lpstr>
      <vt:lpstr>Les FONDS ASSOCIATIFS (1)</vt:lpstr>
      <vt:lpstr>Les FONDS ASSOCIATIFS (2)</vt:lpstr>
      <vt:lpstr>Les FONDS ASSOCIATIFS (3)</vt:lpstr>
      <vt:lpstr>QUEL DOIT ETRE LE NIVEAU DES FONDS  ASSOCIATIFS D’UNE ASSOCIATION ?</vt:lpstr>
      <vt:lpstr>QUELS SONT LES OBSTACLES  A LA CONSTITUTION DE FONDS ASSOCIATIFS ?</vt:lpstr>
      <vt:lpstr>Comment constituer des fonds associatifs ? </vt:lpstr>
      <vt:lpstr>CONCLUSION (1)</vt:lpstr>
      <vt:lpstr>CONCLUSION (2)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LSR</dc:title>
  <dc:creator>warenne</dc:creator>
  <cp:lastModifiedBy>Compte Microsoft</cp:lastModifiedBy>
  <cp:revision>224</cp:revision>
  <cp:lastPrinted>2016-06-11T17:01:22Z</cp:lastPrinted>
  <dcterms:created xsi:type="dcterms:W3CDTF">2002-09-01T22:10:14Z</dcterms:created>
  <dcterms:modified xsi:type="dcterms:W3CDTF">2024-06-10T16:53:33Z</dcterms:modified>
</cp:coreProperties>
</file>